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9" r:id="rId2"/>
    <p:sldId id="260" r:id="rId3"/>
    <p:sldId id="261" r:id="rId4"/>
    <p:sldId id="274" r:id="rId5"/>
    <p:sldId id="275" r:id="rId6"/>
    <p:sldId id="262" r:id="rId7"/>
    <p:sldId id="276" r:id="rId8"/>
    <p:sldId id="272" r:id="rId9"/>
    <p:sldId id="273" r:id="rId10"/>
    <p:sldId id="277" r:id="rId11"/>
    <p:sldId id="263" r:id="rId12"/>
    <p:sldId id="264" r:id="rId13"/>
    <p:sldId id="266" r:id="rId14"/>
    <p:sldId id="271" r:id="rId15"/>
    <p:sldId id="256" r:id="rId16"/>
    <p:sldId id="258" r:id="rId17"/>
    <p:sldId id="25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86684"/>
  </p:normalViewPr>
  <p:slideViewPr>
    <p:cSldViewPr snapToGrid="0" showGuides="1">
      <p:cViewPr varScale="1">
        <p:scale>
          <a:sx n="102" d="100"/>
          <a:sy n="102" d="100"/>
        </p:scale>
        <p:origin x="200" y="3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C80DE-062F-0F47-8D49-CBFFE48CD5E1}" type="datetimeFigureOut">
              <a:rPr lang="en-NL" smtClean="0"/>
              <a:t>30/01/2024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3FC2DE-177D-C945-BA95-905F2FC172F8}" type="slidenum">
              <a:rPr lang="en-NL" smtClean="0"/>
              <a:t>‹#›</a:t>
            </a:fld>
            <a:endParaRPr lang="en-NL"/>
          </a:p>
        </p:txBody>
      </p:sp>
    </p:spTree>
    <p:extLst>
      <p:ext uri="{BB962C8B-B14F-4D97-AF65-F5344CB8AC3E}">
        <p14:creationId xmlns:p14="http://schemas.microsoft.com/office/powerpoint/2010/main" val="2621948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u="none" strike="noStrike" dirty="0">
                <a:solidFill>
                  <a:srgbClr val="D1D5DB"/>
                </a:solidFill>
                <a:effectLst/>
                <a:latin typeface="Söhne"/>
              </a:rPr>
              <a:t>Thinking about the topic for final project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i="0" u="none" strike="noStrike" dirty="0">
                <a:solidFill>
                  <a:srgbClr val="D1D5DB"/>
                </a:solidFill>
                <a:effectLst/>
                <a:latin typeface="Söhne"/>
              </a:rPr>
              <a:t>Many expat friends are buying house, so they asked me for advice as we also bought ours a few years back during covid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Söhne"/>
              </a:rPr>
              <a:t>3. There is a quote saying that "Buying a house is a process of elimination until you finally find the one that causes you the least stress and doesn't bankrupt you. It's like dating, but with a mortgage.”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Söhne"/>
              </a:rPr>
              <a:t>4. So having insights in factors influence house price will be benefit you in your journey of finding your ‘home sweet home’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D1D5DB"/>
                </a:solidFill>
                <a:effectLst/>
                <a:latin typeface="Söhne"/>
              </a:rPr>
              <a:t>5. Not only that, it is also important for your real estate investment if you are one (of course)</a:t>
            </a:r>
          </a:p>
          <a:p>
            <a:endParaRPr lang="en-NL" dirty="0"/>
          </a:p>
        </p:txBody>
      </p:sp>
      <p:sp>
        <p:nvSpPr>
          <p:cNvPr id="4" name="Slide Number Placeholder 3"/>
          <p:cNvSpPr>
            <a:spLocks noGrp="1"/>
          </p:cNvSpPr>
          <p:nvPr>
            <p:ph type="sldNum" sz="quarter" idx="5"/>
          </p:nvPr>
        </p:nvSpPr>
        <p:spPr/>
        <p:txBody>
          <a:bodyPr/>
          <a:lstStyle/>
          <a:p>
            <a:fld id="{4D3FC2DE-177D-C945-BA95-905F2FC172F8}" type="slidenum">
              <a:rPr lang="en-NL" smtClean="0"/>
              <a:t>2</a:t>
            </a:fld>
            <a:endParaRPr lang="en-NL"/>
          </a:p>
        </p:txBody>
      </p:sp>
    </p:spTree>
    <p:extLst>
      <p:ext uri="{BB962C8B-B14F-4D97-AF65-F5344CB8AC3E}">
        <p14:creationId xmlns:p14="http://schemas.microsoft.com/office/powerpoint/2010/main" val="1321992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u="none" strike="noStrike" dirty="0">
                <a:effectLst/>
                <a:latin typeface="Söhne"/>
              </a:rPr>
              <a:t>4. Feature Engineering:</a:t>
            </a:r>
          </a:p>
          <a:p>
            <a:pPr algn="l">
              <a:buFont typeface="Arial" panose="020B0604020202020204" pitchFamily="34" charset="0"/>
              <a:buChar char="•"/>
            </a:pPr>
            <a:r>
              <a:rPr lang="en-GB" b="1" i="0" u="none" strike="noStrike" dirty="0">
                <a:solidFill>
                  <a:srgbClr val="D1D5DB"/>
                </a:solidFill>
                <a:effectLst/>
                <a:latin typeface="Söhne"/>
              </a:rPr>
              <a:t>Engage the Audience:</a:t>
            </a:r>
            <a:endParaRPr lang="en-GB" b="0" i="0" u="none" strike="noStrike" dirty="0">
              <a:solidFill>
                <a:srgbClr val="D1D5DB"/>
              </a:solidFill>
              <a:effectLst/>
              <a:latin typeface="Söhne"/>
            </a:endParaRPr>
          </a:p>
          <a:p>
            <a:pPr marL="742950" lvl="1" indent="-285750" algn="l">
              <a:buFont typeface="Arial" panose="020B0604020202020204" pitchFamily="34" charset="0"/>
              <a:buChar char="•"/>
            </a:pPr>
            <a:r>
              <a:rPr lang="en-GB" b="0" i="0" u="none" strike="noStrike" dirty="0">
                <a:solidFill>
                  <a:srgbClr val="D1D5DB"/>
                </a:solidFill>
                <a:effectLst/>
                <a:latin typeface="Söhne"/>
              </a:rPr>
              <a:t>Ask the audience to guess which features they think have the most impact on house prices.</a:t>
            </a:r>
          </a:p>
          <a:p>
            <a:pPr marL="742950" lvl="1" indent="-285750" algn="l">
              <a:buFont typeface="Arial" panose="020B0604020202020204" pitchFamily="34" charset="0"/>
              <a:buChar char="•"/>
            </a:pPr>
            <a:r>
              <a:rPr lang="en-GB" b="0" i="0" u="none" strike="noStrike" dirty="0">
                <a:solidFill>
                  <a:srgbClr val="D1D5DB"/>
                </a:solidFill>
                <a:effectLst/>
                <a:latin typeface="Söhne"/>
              </a:rPr>
              <a:t>Share interesting correlations with a touch of </a:t>
            </a:r>
            <a:r>
              <a:rPr lang="en-GB" b="0" i="0" u="none" strike="noStrike" dirty="0" err="1">
                <a:solidFill>
                  <a:srgbClr val="D1D5DB"/>
                </a:solidFill>
                <a:effectLst/>
                <a:latin typeface="Söhne"/>
              </a:rPr>
              <a:t>humor</a:t>
            </a:r>
            <a:r>
              <a:rPr lang="en-GB" b="0" i="0" u="none" strike="noStrike" dirty="0">
                <a:solidFill>
                  <a:srgbClr val="D1D5DB"/>
                </a:solidFill>
                <a:effectLst/>
                <a:latin typeface="Söhne"/>
              </a:rPr>
              <a:t>.</a:t>
            </a:r>
          </a:p>
          <a:p>
            <a:endParaRPr lang="en-NL" dirty="0"/>
          </a:p>
        </p:txBody>
      </p:sp>
      <p:sp>
        <p:nvSpPr>
          <p:cNvPr id="4" name="Slide Number Placeholder 3"/>
          <p:cNvSpPr>
            <a:spLocks noGrp="1"/>
          </p:cNvSpPr>
          <p:nvPr>
            <p:ph type="sldNum" sz="quarter" idx="5"/>
          </p:nvPr>
        </p:nvSpPr>
        <p:spPr/>
        <p:txBody>
          <a:bodyPr/>
          <a:lstStyle/>
          <a:p>
            <a:fld id="{4D3FC2DE-177D-C945-BA95-905F2FC172F8}" type="slidenum">
              <a:rPr lang="en-NL" smtClean="0"/>
              <a:t>11</a:t>
            </a:fld>
            <a:endParaRPr lang="en-NL"/>
          </a:p>
        </p:txBody>
      </p:sp>
    </p:spTree>
    <p:extLst>
      <p:ext uri="{BB962C8B-B14F-4D97-AF65-F5344CB8AC3E}">
        <p14:creationId xmlns:p14="http://schemas.microsoft.com/office/powerpoint/2010/main" val="701640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u="none" strike="noStrike" dirty="0">
                <a:effectLst/>
                <a:latin typeface="Söhne"/>
              </a:rPr>
              <a:t>. Future Work and Conclusion:</a:t>
            </a:r>
          </a:p>
          <a:p>
            <a:pPr algn="l">
              <a:buFont typeface="Arial" panose="020B0604020202020204" pitchFamily="34" charset="0"/>
              <a:buChar char="•"/>
            </a:pPr>
            <a:r>
              <a:rPr lang="en-GB" b="1" i="0" u="none" strike="noStrike" dirty="0">
                <a:solidFill>
                  <a:srgbClr val="D1D5DB"/>
                </a:solidFill>
                <a:effectLst/>
                <a:latin typeface="Söhne"/>
              </a:rPr>
              <a:t>Interactive Poll for Future Work:</a:t>
            </a:r>
            <a:endParaRPr lang="en-GB" b="0" i="0" u="none" strike="noStrike" dirty="0">
              <a:solidFill>
                <a:srgbClr val="D1D5DB"/>
              </a:solidFill>
              <a:effectLst/>
              <a:latin typeface="Söhne"/>
            </a:endParaRPr>
          </a:p>
          <a:p>
            <a:pPr marL="742950" lvl="1" indent="-285750" algn="l">
              <a:buFont typeface="Arial" panose="020B0604020202020204" pitchFamily="34" charset="0"/>
              <a:buChar char="•"/>
            </a:pPr>
            <a:r>
              <a:rPr lang="en-GB" b="0" i="0" u="none" strike="noStrike" dirty="0">
                <a:solidFill>
                  <a:srgbClr val="D1D5DB"/>
                </a:solidFill>
                <a:effectLst/>
                <a:latin typeface="Söhne"/>
              </a:rPr>
              <a:t>Ask the audience what aspects they find most interesting and would like to explore further.</a:t>
            </a:r>
          </a:p>
          <a:p>
            <a:pPr marL="742950" lvl="1" indent="-285750" algn="l">
              <a:buFont typeface="Arial" panose="020B0604020202020204" pitchFamily="34" charset="0"/>
              <a:buChar char="•"/>
            </a:pPr>
            <a:r>
              <a:rPr lang="en-GB" b="0" i="0" u="none" strike="noStrike" dirty="0">
                <a:solidFill>
                  <a:srgbClr val="D1D5DB"/>
                </a:solidFill>
                <a:effectLst/>
                <a:latin typeface="Söhne"/>
              </a:rPr>
              <a:t>This could lead to a lively discussion.</a:t>
            </a:r>
          </a:p>
          <a:p>
            <a:endParaRPr lang="en-NL" dirty="0"/>
          </a:p>
        </p:txBody>
      </p:sp>
      <p:sp>
        <p:nvSpPr>
          <p:cNvPr id="4" name="Slide Number Placeholder 3"/>
          <p:cNvSpPr>
            <a:spLocks noGrp="1"/>
          </p:cNvSpPr>
          <p:nvPr>
            <p:ph type="sldNum" sz="quarter" idx="5"/>
          </p:nvPr>
        </p:nvSpPr>
        <p:spPr/>
        <p:txBody>
          <a:bodyPr/>
          <a:lstStyle/>
          <a:p>
            <a:fld id="{4D3FC2DE-177D-C945-BA95-905F2FC172F8}" type="slidenum">
              <a:rPr lang="en-NL" smtClean="0"/>
              <a:t>13</a:t>
            </a:fld>
            <a:endParaRPr lang="en-NL"/>
          </a:p>
        </p:txBody>
      </p:sp>
    </p:spTree>
    <p:extLst>
      <p:ext uri="{BB962C8B-B14F-4D97-AF65-F5344CB8AC3E}">
        <p14:creationId xmlns:p14="http://schemas.microsoft.com/office/powerpoint/2010/main" val="2203496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u="none" strike="noStrike" dirty="0">
                <a:effectLst/>
                <a:latin typeface="Söhne"/>
              </a:rPr>
              <a:t>. Future Work and Conclusion:</a:t>
            </a:r>
          </a:p>
          <a:p>
            <a:pPr algn="l">
              <a:buFont typeface="Arial" panose="020B0604020202020204" pitchFamily="34" charset="0"/>
              <a:buChar char="•"/>
            </a:pPr>
            <a:r>
              <a:rPr lang="en-GB" b="1" i="0" u="none" strike="noStrike" dirty="0">
                <a:solidFill>
                  <a:srgbClr val="D1D5DB"/>
                </a:solidFill>
                <a:effectLst/>
                <a:latin typeface="Söhne"/>
              </a:rPr>
              <a:t>Interactive Poll for Future Work:</a:t>
            </a:r>
            <a:endParaRPr lang="en-GB" b="0" i="0" u="none" strike="noStrike" dirty="0">
              <a:solidFill>
                <a:srgbClr val="D1D5DB"/>
              </a:solidFill>
              <a:effectLst/>
              <a:latin typeface="Söhne"/>
            </a:endParaRPr>
          </a:p>
          <a:p>
            <a:pPr marL="742950" lvl="1" indent="-285750" algn="l">
              <a:buFont typeface="Arial" panose="020B0604020202020204" pitchFamily="34" charset="0"/>
              <a:buChar char="•"/>
            </a:pPr>
            <a:r>
              <a:rPr lang="en-GB" b="0" i="0" u="none" strike="noStrike" dirty="0">
                <a:solidFill>
                  <a:srgbClr val="D1D5DB"/>
                </a:solidFill>
                <a:effectLst/>
                <a:latin typeface="Söhne"/>
              </a:rPr>
              <a:t>Ask the audience what aspects they find most interesting and would like to explore further.</a:t>
            </a:r>
          </a:p>
          <a:p>
            <a:pPr marL="742950" lvl="1" indent="-285750" algn="l">
              <a:buFont typeface="Arial" panose="020B0604020202020204" pitchFamily="34" charset="0"/>
              <a:buChar char="•"/>
            </a:pPr>
            <a:r>
              <a:rPr lang="en-GB" b="0" i="0" u="none" strike="noStrike" dirty="0">
                <a:solidFill>
                  <a:srgbClr val="D1D5DB"/>
                </a:solidFill>
                <a:effectLst/>
                <a:latin typeface="Söhne"/>
              </a:rPr>
              <a:t>This could lead to a lively discussion.</a:t>
            </a:r>
          </a:p>
          <a:p>
            <a:endParaRPr lang="en-NL" dirty="0"/>
          </a:p>
        </p:txBody>
      </p:sp>
      <p:sp>
        <p:nvSpPr>
          <p:cNvPr id="4" name="Slide Number Placeholder 3"/>
          <p:cNvSpPr>
            <a:spLocks noGrp="1"/>
          </p:cNvSpPr>
          <p:nvPr>
            <p:ph type="sldNum" sz="quarter" idx="5"/>
          </p:nvPr>
        </p:nvSpPr>
        <p:spPr/>
        <p:txBody>
          <a:bodyPr/>
          <a:lstStyle/>
          <a:p>
            <a:fld id="{4D3FC2DE-177D-C945-BA95-905F2FC172F8}" type="slidenum">
              <a:rPr lang="en-NL" smtClean="0"/>
              <a:t>14</a:t>
            </a:fld>
            <a:endParaRPr lang="en-NL"/>
          </a:p>
        </p:txBody>
      </p:sp>
    </p:spTree>
    <p:extLst>
      <p:ext uri="{BB962C8B-B14F-4D97-AF65-F5344CB8AC3E}">
        <p14:creationId xmlns:p14="http://schemas.microsoft.com/office/powerpoint/2010/main" val="78535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u="none" strike="noStrike" dirty="0">
                <a:effectLst/>
                <a:latin typeface="Söhne"/>
              </a:rPr>
              <a:t>2. Data Collection:</a:t>
            </a:r>
          </a:p>
          <a:p>
            <a:pPr algn="l">
              <a:buFont typeface="Arial" panose="020B0604020202020204" pitchFamily="34" charset="0"/>
              <a:buChar char="•"/>
            </a:pPr>
            <a:r>
              <a:rPr lang="en-GB" b="1" i="0" u="none" strike="noStrike" dirty="0">
                <a:solidFill>
                  <a:srgbClr val="D1D5DB"/>
                </a:solidFill>
                <a:effectLst/>
                <a:latin typeface="Söhne"/>
              </a:rPr>
              <a:t>Storytelling with </a:t>
            </a:r>
            <a:r>
              <a:rPr lang="en-GB" b="1" i="0" u="none" strike="noStrike" dirty="0" err="1">
                <a:solidFill>
                  <a:srgbClr val="D1D5DB"/>
                </a:solidFill>
                <a:effectLst/>
                <a:latin typeface="Söhne"/>
              </a:rPr>
              <a:t>Humor</a:t>
            </a:r>
            <a:r>
              <a:rPr lang="en-GB" b="1" i="0" u="none" strike="noStrike" dirty="0">
                <a:solidFill>
                  <a:srgbClr val="D1D5DB"/>
                </a:solidFill>
                <a:effectLst/>
                <a:latin typeface="Söhne"/>
              </a:rPr>
              <a:t>:</a:t>
            </a:r>
            <a:endParaRPr lang="en-GB" b="0" i="0" u="none" strike="noStrike" dirty="0">
              <a:solidFill>
                <a:srgbClr val="D1D5DB"/>
              </a:solidFill>
              <a:effectLst/>
              <a:latin typeface="Söhne"/>
            </a:endParaRPr>
          </a:p>
          <a:p>
            <a:pPr marL="742950" lvl="1" indent="-285750" algn="l">
              <a:buFont typeface="Arial" panose="020B0604020202020204" pitchFamily="34" charset="0"/>
              <a:buChar char="•"/>
            </a:pPr>
            <a:r>
              <a:rPr lang="en-GB" b="0" i="0" u="none" strike="noStrike" dirty="0">
                <a:solidFill>
                  <a:srgbClr val="D1D5DB"/>
                </a:solidFill>
                <a:effectLst/>
                <a:latin typeface="Söhne"/>
              </a:rPr>
              <a:t>Share a brief, light-hearted anecdote about the challenges of collecting real estate data.</a:t>
            </a:r>
          </a:p>
          <a:p>
            <a:pPr marL="742950" lvl="1" indent="-285750" algn="l">
              <a:buFont typeface="Arial" panose="020B0604020202020204" pitchFamily="34" charset="0"/>
              <a:buChar char="•"/>
            </a:pPr>
            <a:r>
              <a:rPr lang="en-GB" b="0" i="0" u="none" strike="noStrike" dirty="0">
                <a:solidFill>
                  <a:srgbClr val="D1D5DB"/>
                </a:solidFill>
                <a:effectLst/>
                <a:latin typeface="Söhne"/>
              </a:rPr>
              <a:t>Use visuals or memes that represent the process.</a:t>
            </a:r>
          </a:p>
          <a:p>
            <a:endParaRPr lang="en-NL" dirty="0"/>
          </a:p>
        </p:txBody>
      </p:sp>
      <p:sp>
        <p:nvSpPr>
          <p:cNvPr id="4" name="Slide Number Placeholder 3"/>
          <p:cNvSpPr>
            <a:spLocks noGrp="1"/>
          </p:cNvSpPr>
          <p:nvPr>
            <p:ph type="sldNum" sz="quarter" idx="5"/>
          </p:nvPr>
        </p:nvSpPr>
        <p:spPr/>
        <p:txBody>
          <a:bodyPr/>
          <a:lstStyle/>
          <a:p>
            <a:fld id="{4D3FC2DE-177D-C945-BA95-905F2FC172F8}" type="slidenum">
              <a:rPr lang="en-NL" smtClean="0"/>
              <a:t>3</a:t>
            </a:fld>
            <a:endParaRPr lang="en-NL"/>
          </a:p>
        </p:txBody>
      </p:sp>
    </p:spTree>
    <p:extLst>
      <p:ext uri="{BB962C8B-B14F-4D97-AF65-F5344CB8AC3E}">
        <p14:creationId xmlns:p14="http://schemas.microsoft.com/office/powerpoint/2010/main" val="1996397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u="none" strike="noStrike" dirty="0">
                <a:effectLst/>
                <a:latin typeface="Söhne"/>
              </a:rPr>
              <a:t>2. Data Collection:</a:t>
            </a:r>
          </a:p>
          <a:p>
            <a:pPr algn="l">
              <a:buFont typeface="Arial" panose="020B0604020202020204" pitchFamily="34" charset="0"/>
              <a:buChar char="•"/>
            </a:pPr>
            <a:r>
              <a:rPr lang="en-GB" b="1" i="0" u="none" strike="noStrike" dirty="0">
                <a:solidFill>
                  <a:srgbClr val="D1D5DB"/>
                </a:solidFill>
                <a:effectLst/>
                <a:latin typeface="Söhne"/>
              </a:rPr>
              <a:t>Storytelling with </a:t>
            </a:r>
            <a:r>
              <a:rPr lang="en-GB" b="1" i="0" u="none" strike="noStrike" dirty="0" err="1">
                <a:solidFill>
                  <a:srgbClr val="D1D5DB"/>
                </a:solidFill>
                <a:effectLst/>
                <a:latin typeface="Söhne"/>
              </a:rPr>
              <a:t>Humor</a:t>
            </a:r>
            <a:r>
              <a:rPr lang="en-GB" b="1" i="0" u="none" strike="noStrike" dirty="0">
                <a:solidFill>
                  <a:srgbClr val="D1D5DB"/>
                </a:solidFill>
                <a:effectLst/>
                <a:latin typeface="Söhne"/>
              </a:rPr>
              <a:t>:</a:t>
            </a:r>
            <a:endParaRPr lang="en-GB" b="0" i="0" u="none" strike="noStrike" dirty="0">
              <a:solidFill>
                <a:srgbClr val="D1D5DB"/>
              </a:solidFill>
              <a:effectLst/>
              <a:latin typeface="Söhne"/>
            </a:endParaRPr>
          </a:p>
          <a:p>
            <a:pPr marL="742950" lvl="1" indent="-285750" algn="l">
              <a:buFont typeface="Arial" panose="020B0604020202020204" pitchFamily="34" charset="0"/>
              <a:buChar char="•"/>
            </a:pPr>
            <a:r>
              <a:rPr lang="en-GB" b="0" i="0" u="none" strike="noStrike" dirty="0">
                <a:solidFill>
                  <a:srgbClr val="D1D5DB"/>
                </a:solidFill>
                <a:effectLst/>
                <a:latin typeface="Söhne"/>
              </a:rPr>
              <a:t>Share a brief, light-hearted anecdote about the challenges of collecting real estate data.</a:t>
            </a:r>
          </a:p>
          <a:p>
            <a:pPr marL="742950" lvl="1" indent="-285750" algn="l">
              <a:buFont typeface="Arial" panose="020B0604020202020204" pitchFamily="34" charset="0"/>
              <a:buChar char="•"/>
            </a:pPr>
            <a:r>
              <a:rPr lang="en-GB" b="0" i="0" u="none" strike="noStrike" dirty="0">
                <a:solidFill>
                  <a:srgbClr val="D1D5DB"/>
                </a:solidFill>
                <a:effectLst/>
                <a:latin typeface="Söhne"/>
              </a:rPr>
              <a:t>Use visuals or memes that represent the process.</a:t>
            </a:r>
          </a:p>
          <a:p>
            <a:endParaRPr lang="en-NL" dirty="0"/>
          </a:p>
        </p:txBody>
      </p:sp>
      <p:sp>
        <p:nvSpPr>
          <p:cNvPr id="4" name="Slide Number Placeholder 3"/>
          <p:cNvSpPr>
            <a:spLocks noGrp="1"/>
          </p:cNvSpPr>
          <p:nvPr>
            <p:ph type="sldNum" sz="quarter" idx="5"/>
          </p:nvPr>
        </p:nvSpPr>
        <p:spPr/>
        <p:txBody>
          <a:bodyPr/>
          <a:lstStyle/>
          <a:p>
            <a:fld id="{4D3FC2DE-177D-C945-BA95-905F2FC172F8}" type="slidenum">
              <a:rPr lang="en-NL" smtClean="0"/>
              <a:t>4</a:t>
            </a:fld>
            <a:endParaRPr lang="en-NL"/>
          </a:p>
        </p:txBody>
      </p:sp>
    </p:spTree>
    <p:extLst>
      <p:ext uri="{BB962C8B-B14F-4D97-AF65-F5344CB8AC3E}">
        <p14:creationId xmlns:p14="http://schemas.microsoft.com/office/powerpoint/2010/main" val="2419954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u="none" strike="noStrike" dirty="0">
                <a:effectLst/>
                <a:latin typeface="Söhne"/>
              </a:rPr>
              <a:t>2. Data Collection:</a:t>
            </a:r>
          </a:p>
          <a:p>
            <a:pPr algn="l">
              <a:buFont typeface="Arial" panose="020B0604020202020204" pitchFamily="34" charset="0"/>
              <a:buChar char="•"/>
            </a:pPr>
            <a:r>
              <a:rPr lang="en-GB" b="1" i="0" u="none" strike="noStrike" dirty="0">
                <a:solidFill>
                  <a:srgbClr val="D1D5DB"/>
                </a:solidFill>
                <a:effectLst/>
                <a:latin typeface="Söhne"/>
              </a:rPr>
              <a:t>Storytelling with </a:t>
            </a:r>
            <a:r>
              <a:rPr lang="en-GB" b="1" i="0" u="none" strike="noStrike" dirty="0" err="1">
                <a:solidFill>
                  <a:srgbClr val="D1D5DB"/>
                </a:solidFill>
                <a:effectLst/>
                <a:latin typeface="Söhne"/>
              </a:rPr>
              <a:t>Humor</a:t>
            </a:r>
            <a:r>
              <a:rPr lang="en-GB" b="1" i="0" u="none" strike="noStrike" dirty="0">
                <a:solidFill>
                  <a:srgbClr val="D1D5DB"/>
                </a:solidFill>
                <a:effectLst/>
                <a:latin typeface="Söhne"/>
              </a:rPr>
              <a:t>:</a:t>
            </a:r>
            <a:endParaRPr lang="en-GB" b="0" i="0" u="none" strike="noStrike" dirty="0">
              <a:solidFill>
                <a:srgbClr val="D1D5DB"/>
              </a:solidFill>
              <a:effectLst/>
              <a:latin typeface="Söhne"/>
            </a:endParaRPr>
          </a:p>
          <a:p>
            <a:pPr marL="742950" lvl="1" indent="-285750" algn="l">
              <a:buFont typeface="Arial" panose="020B0604020202020204" pitchFamily="34" charset="0"/>
              <a:buChar char="•"/>
            </a:pPr>
            <a:r>
              <a:rPr lang="en-GB" b="0" i="0" u="none" strike="noStrike" dirty="0">
                <a:solidFill>
                  <a:srgbClr val="D1D5DB"/>
                </a:solidFill>
                <a:effectLst/>
                <a:latin typeface="Söhne"/>
              </a:rPr>
              <a:t>Share a brief, light-hearted anecdote about the challenges of collecting real estate data.</a:t>
            </a:r>
          </a:p>
          <a:p>
            <a:pPr marL="742950" lvl="1" indent="-285750" algn="l">
              <a:buFont typeface="Arial" panose="020B0604020202020204" pitchFamily="34" charset="0"/>
              <a:buChar char="•"/>
            </a:pPr>
            <a:r>
              <a:rPr lang="en-GB" b="0" i="0" u="none" strike="noStrike" dirty="0">
                <a:solidFill>
                  <a:srgbClr val="D1D5DB"/>
                </a:solidFill>
                <a:effectLst/>
                <a:latin typeface="Söhne"/>
              </a:rPr>
              <a:t>Use visuals or memes that represent the process.</a:t>
            </a:r>
          </a:p>
          <a:p>
            <a:endParaRPr lang="en-NL" dirty="0"/>
          </a:p>
        </p:txBody>
      </p:sp>
      <p:sp>
        <p:nvSpPr>
          <p:cNvPr id="4" name="Slide Number Placeholder 3"/>
          <p:cNvSpPr>
            <a:spLocks noGrp="1"/>
          </p:cNvSpPr>
          <p:nvPr>
            <p:ph type="sldNum" sz="quarter" idx="5"/>
          </p:nvPr>
        </p:nvSpPr>
        <p:spPr/>
        <p:txBody>
          <a:bodyPr/>
          <a:lstStyle/>
          <a:p>
            <a:fld id="{4D3FC2DE-177D-C945-BA95-905F2FC172F8}" type="slidenum">
              <a:rPr lang="en-NL" smtClean="0"/>
              <a:t>5</a:t>
            </a:fld>
            <a:endParaRPr lang="en-NL"/>
          </a:p>
        </p:txBody>
      </p:sp>
    </p:spTree>
    <p:extLst>
      <p:ext uri="{BB962C8B-B14F-4D97-AF65-F5344CB8AC3E}">
        <p14:creationId xmlns:p14="http://schemas.microsoft.com/office/powerpoint/2010/main" val="1516061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Showcase a few interesting findings from your EDA.</a:t>
            </a:r>
          </a:p>
          <a:p>
            <a:r>
              <a:rPr lang="en-GB" dirty="0"/>
              <a:t>Use visualizations (charts, graphs) to convey insights.</a:t>
            </a:r>
          </a:p>
          <a:p>
            <a:r>
              <a:rPr lang="en-GB" dirty="0"/>
              <a:t>Emphasize any patterns, correlations, or anomalies you discovered.</a:t>
            </a:r>
          </a:p>
          <a:p>
            <a:endParaRPr lang="en-NL" dirty="0"/>
          </a:p>
        </p:txBody>
      </p:sp>
      <p:sp>
        <p:nvSpPr>
          <p:cNvPr id="4" name="Slide Number Placeholder 3"/>
          <p:cNvSpPr>
            <a:spLocks noGrp="1"/>
          </p:cNvSpPr>
          <p:nvPr>
            <p:ph type="sldNum" sz="quarter" idx="5"/>
          </p:nvPr>
        </p:nvSpPr>
        <p:spPr/>
        <p:txBody>
          <a:bodyPr/>
          <a:lstStyle/>
          <a:p>
            <a:fld id="{4D3FC2DE-177D-C945-BA95-905F2FC172F8}" type="slidenum">
              <a:rPr lang="en-NL" smtClean="0"/>
              <a:t>6</a:t>
            </a:fld>
            <a:endParaRPr lang="en-NL"/>
          </a:p>
        </p:txBody>
      </p:sp>
    </p:spTree>
    <p:extLst>
      <p:ext uri="{BB962C8B-B14F-4D97-AF65-F5344CB8AC3E}">
        <p14:creationId xmlns:p14="http://schemas.microsoft.com/office/powerpoint/2010/main" val="805641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Showcase a few interesting findings from your EDA.</a:t>
            </a:r>
          </a:p>
          <a:p>
            <a:r>
              <a:rPr lang="en-GB" dirty="0"/>
              <a:t>Use visualizations (charts, graphs) to convey insights.</a:t>
            </a:r>
          </a:p>
          <a:p>
            <a:r>
              <a:rPr lang="en-GB" dirty="0"/>
              <a:t>Emphasize any patterns, correlations, or anomalies you discovered.</a:t>
            </a:r>
          </a:p>
          <a:p>
            <a:endParaRPr lang="en-NL" dirty="0"/>
          </a:p>
        </p:txBody>
      </p:sp>
      <p:sp>
        <p:nvSpPr>
          <p:cNvPr id="4" name="Slide Number Placeholder 3"/>
          <p:cNvSpPr>
            <a:spLocks noGrp="1"/>
          </p:cNvSpPr>
          <p:nvPr>
            <p:ph type="sldNum" sz="quarter" idx="5"/>
          </p:nvPr>
        </p:nvSpPr>
        <p:spPr/>
        <p:txBody>
          <a:bodyPr/>
          <a:lstStyle/>
          <a:p>
            <a:fld id="{4D3FC2DE-177D-C945-BA95-905F2FC172F8}" type="slidenum">
              <a:rPr lang="en-NL" smtClean="0"/>
              <a:t>7</a:t>
            </a:fld>
            <a:endParaRPr lang="en-NL"/>
          </a:p>
        </p:txBody>
      </p:sp>
    </p:spTree>
    <p:extLst>
      <p:ext uri="{BB962C8B-B14F-4D97-AF65-F5344CB8AC3E}">
        <p14:creationId xmlns:p14="http://schemas.microsoft.com/office/powerpoint/2010/main" val="4103896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Showcase a few interesting findings from your EDA.</a:t>
            </a:r>
          </a:p>
          <a:p>
            <a:r>
              <a:rPr lang="en-GB" dirty="0"/>
              <a:t>Use visualizations (charts, graphs) to convey insights.</a:t>
            </a:r>
          </a:p>
          <a:p>
            <a:r>
              <a:rPr lang="en-GB" dirty="0"/>
              <a:t>Emphasize any patterns, correlations, or anomalies you discovered.</a:t>
            </a:r>
          </a:p>
          <a:p>
            <a:endParaRPr lang="en-NL" dirty="0"/>
          </a:p>
        </p:txBody>
      </p:sp>
      <p:sp>
        <p:nvSpPr>
          <p:cNvPr id="4" name="Slide Number Placeholder 3"/>
          <p:cNvSpPr>
            <a:spLocks noGrp="1"/>
          </p:cNvSpPr>
          <p:nvPr>
            <p:ph type="sldNum" sz="quarter" idx="5"/>
          </p:nvPr>
        </p:nvSpPr>
        <p:spPr/>
        <p:txBody>
          <a:bodyPr/>
          <a:lstStyle/>
          <a:p>
            <a:fld id="{4D3FC2DE-177D-C945-BA95-905F2FC172F8}" type="slidenum">
              <a:rPr lang="en-NL" smtClean="0"/>
              <a:t>8</a:t>
            </a:fld>
            <a:endParaRPr lang="en-NL"/>
          </a:p>
        </p:txBody>
      </p:sp>
    </p:spTree>
    <p:extLst>
      <p:ext uri="{BB962C8B-B14F-4D97-AF65-F5344CB8AC3E}">
        <p14:creationId xmlns:p14="http://schemas.microsoft.com/office/powerpoint/2010/main" val="1839896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Showcase a few interesting findings from your EDA.</a:t>
            </a:r>
          </a:p>
          <a:p>
            <a:r>
              <a:rPr lang="en-GB" dirty="0"/>
              <a:t>Use visualizations (charts, graphs) to convey insights.</a:t>
            </a:r>
          </a:p>
          <a:p>
            <a:r>
              <a:rPr lang="en-GB" dirty="0"/>
              <a:t>Emphasize any patterns, correlations, or anomalies you discovered.</a:t>
            </a:r>
          </a:p>
          <a:p>
            <a:endParaRPr lang="en-NL" dirty="0"/>
          </a:p>
        </p:txBody>
      </p:sp>
      <p:sp>
        <p:nvSpPr>
          <p:cNvPr id="4" name="Slide Number Placeholder 3"/>
          <p:cNvSpPr>
            <a:spLocks noGrp="1"/>
          </p:cNvSpPr>
          <p:nvPr>
            <p:ph type="sldNum" sz="quarter" idx="5"/>
          </p:nvPr>
        </p:nvSpPr>
        <p:spPr/>
        <p:txBody>
          <a:bodyPr/>
          <a:lstStyle/>
          <a:p>
            <a:fld id="{4D3FC2DE-177D-C945-BA95-905F2FC172F8}" type="slidenum">
              <a:rPr lang="en-NL" smtClean="0"/>
              <a:t>9</a:t>
            </a:fld>
            <a:endParaRPr lang="en-NL"/>
          </a:p>
        </p:txBody>
      </p:sp>
    </p:spTree>
    <p:extLst>
      <p:ext uri="{BB962C8B-B14F-4D97-AF65-F5344CB8AC3E}">
        <p14:creationId xmlns:p14="http://schemas.microsoft.com/office/powerpoint/2010/main" val="3573487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Showcase a few interesting findings from your EDA.</a:t>
            </a:r>
          </a:p>
          <a:p>
            <a:r>
              <a:rPr lang="en-GB" dirty="0"/>
              <a:t>Use visualizations (charts, graphs) to convey insights.</a:t>
            </a:r>
          </a:p>
          <a:p>
            <a:r>
              <a:rPr lang="en-GB" dirty="0"/>
              <a:t>Emphasize any patterns, correlations, or anomalies you discovered.</a:t>
            </a:r>
          </a:p>
          <a:p>
            <a:endParaRPr lang="en-NL" dirty="0"/>
          </a:p>
        </p:txBody>
      </p:sp>
      <p:sp>
        <p:nvSpPr>
          <p:cNvPr id="4" name="Slide Number Placeholder 3"/>
          <p:cNvSpPr>
            <a:spLocks noGrp="1"/>
          </p:cNvSpPr>
          <p:nvPr>
            <p:ph type="sldNum" sz="quarter" idx="5"/>
          </p:nvPr>
        </p:nvSpPr>
        <p:spPr/>
        <p:txBody>
          <a:bodyPr/>
          <a:lstStyle/>
          <a:p>
            <a:fld id="{4D3FC2DE-177D-C945-BA95-905F2FC172F8}" type="slidenum">
              <a:rPr lang="en-NL" smtClean="0"/>
              <a:t>10</a:t>
            </a:fld>
            <a:endParaRPr lang="en-NL"/>
          </a:p>
        </p:txBody>
      </p:sp>
    </p:spTree>
    <p:extLst>
      <p:ext uri="{BB962C8B-B14F-4D97-AF65-F5344CB8AC3E}">
        <p14:creationId xmlns:p14="http://schemas.microsoft.com/office/powerpoint/2010/main" val="17857962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0A71F4D-881C-4843-BA61-4B7EACDA3AFA}" type="datetimeFigureOut">
              <a:rPr lang="en-NL" smtClean="0"/>
              <a:t>25/01/2024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1F0ED77D-82E1-1448-A46F-4486F0911B90}" type="slidenum">
              <a:rPr lang="en-NL" smtClean="0"/>
              <a:t>‹#›</a:t>
            </a:fld>
            <a:endParaRPr lang="en-NL"/>
          </a:p>
        </p:txBody>
      </p:sp>
    </p:spTree>
    <p:extLst>
      <p:ext uri="{BB962C8B-B14F-4D97-AF65-F5344CB8AC3E}">
        <p14:creationId xmlns:p14="http://schemas.microsoft.com/office/powerpoint/2010/main" val="3631936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0A71F4D-881C-4843-BA61-4B7EACDA3AFA}" type="datetimeFigureOut">
              <a:rPr lang="en-NL" smtClean="0"/>
              <a:t>25/01/2024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1F0ED77D-82E1-1448-A46F-4486F0911B90}" type="slidenum">
              <a:rPr lang="en-NL" smtClean="0"/>
              <a:t>‹#›</a:t>
            </a:fld>
            <a:endParaRPr lang="en-NL"/>
          </a:p>
        </p:txBody>
      </p:sp>
    </p:spTree>
    <p:extLst>
      <p:ext uri="{BB962C8B-B14F-4D97-AF65-F5344CB8AC3E}">
        <p14:creationId xmlns:p14="http://schemas.microsoft.com/office/powerpoint/2010/main" val="2686639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0A71F4D-881C-4843-BA61-4B7EACDA3AFA}" type="datetimeFigureOut">
              <a:rPr lang="en-NL" smtClean="0"/>
              <a:t>25/01/2024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1F0ED77D-82E1-1448-A46F-4486F0911B90}" type="slidenum">
              <a:rPr lang="en-NL" smtClean="0"/>
              <a:t>‹#›</a:t>
            </a:fld>
            <a:endParaRPr lang="en-NL"/>
          </a:p>
        </p:txBody>
      </p:sp>
    </p:spTree>
    <p:extLst>
      <p:ext uri="{BB962C8B-B14F-4D97-AF65-F5344CB8AC3E}">
        <p14:creationId xmlns:p14="http://schemas.microsoft.com/office/powerpoint/2010/main" val="697090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0A71F4D-881C-4843-BA61-4B7EACDA3AFA}" type="datetimeFigureOut">
              <a:rPr lang="en-NL" smtClean="0"/>
              <a:t>25/01/2024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1F0ED77D-82E1-1448-A46F-4486F0911B90}" type="slidenum">
              <a:rPr lang="en-NL" smtClean="0"/>
              <a:t>‹#›</a:t>
            </a:fld>
            <a:endParaRPr lang="en-NL"/>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56145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0A71F4D-881C-4843-BA61-4B7EACDA3AFA}" type="datetimeFigureOut">
              <a:rPr lang="en-NL" smtClean="0"/>
              <a:t>25/01/2024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1F0ED77D-82E1-1448-A46F-4486F0911B90}" type="slidenum">
              <a:rPr lang="en-NL" smtClean="0"/>
              <a:t>‹#›</a:t>
            </a:fld>
            <a:endParaRPr lang="en-NL"/>
          </a:p>
        </p:txBody>
      </p:sp>
    </p:spTree>
    <p:extLst>
      <p:ext uri="{BB962C8B-B14F-4D97-AF65-F5344CB8AC3E}">
        <p14:creationId xmlns:p14="http://schemas.microsoft.com/office/powerpoint/2010/main" val="172642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C0A71F4D-881C-4843-BA61-4B7EACDA3AFA}" type="datetimeFigureOut">
              <a:rPr lang="en-NL" smtClean="0"/>
              <a:t>25/01/2024</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1F0ED77D-82E1-1448-A46F-4486F0911B90}" type="slidenum">
              <a:rPr lang="en-NL" smtClean="0"/>
              <a:t>‹#›</a:t>
            </a:fld>
            <a:endParaRPr lang="en-NL"/>
          </a:p>
        </p:txBody>
      </p:sp>
    </p:spTree>
    <p:extLst>
      <p:ext uri="{BB962C8B-B14F-4D97-AF65-F5344CB8AC3E}">
        <p14:creationId xmlns:p14="http://schemas.microsoft.com/office/powerpoint/2010/main" val="5290671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C0A71F4D-881C-4843-BA61-4B7EACDA3AFA}" type="datetimeFigureOut">
              <a:rPr lang="en-NL" smtClean="0"/>
              <a:t>25/01/2024</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1F0ED77D-82E1-1448-A46F-4486F0911B90}" type="slidenum">
              <a:rPr lang="en-NL" smtClean="0"/>
              <a:t>‹#›</a:t>
            </a:fld>
            <a:endParaRPr lang="en-NL"/>
          </a:p>
        </p:txBody>
      </p:sp>
    </p:spTree>
    <p:extLst>
      <p:ext uri="{BB962C8B-B14F-4D97-AF65-F5344CB8AC3E}">
        <p14:creationId xmlns:p14="http://schemas.microsoft.com/office/powerpoint/2010/main" val="2191174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0A71F4D-881C-4843-BA61-4B7EACDA3AFA}" type="datetimeFigureOut">
              <a:rPr lang="en-NL" smtClean="0"/>
              <a:t>25/01/2024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1F0ED77D-82E1-1448-A46F-4486F0911B90}" type="slidenum">
              <a:rPr lang="en-NL" smtClean="0"/>
              <a:t>‹#›</a:t>
            </a:fld>
            <a:endParaRPr lang="en-NL"/>
          </a:p>
        </p:txBody>
      </p:sp>
    </p:spTree>
    <p:extLst>
      <p:ext uri="{BB962C8B-B14F-4D97-AF65-F5344CB8AC3E}">
        <p14:creationId xmlns:p14="http://schemas.microsoft.com/office/powerpoint/2010/main" val="135785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0A71F4D-881C-4843-BA61-4B7EACDA3AFA}" type="datetimeFigureOut">
              <a:rPr lang="en-NL" smtClean="0"/>
              <a:t>25/01/2024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1F0ED77D-82E1-1448-A46F-4486F0911B90}" type="slidenum">
              <a:rPr lang="en-NL" smtClean="0"/>
              <a:t>‹#›</a:t>
            </a:fld>
            <a:endParaRPr lang="en-NL"/>
          </a:p>
        </p:txBody>
      </p:sp>
    </p:spTree>
    <p:extLst>
      <p:ext uri="{BB962C8B-B14F-4D97-AF65-F5344CB8AC3E}">
        <p14:creationId xmlns:p14="http://schemas.microsoft.com/office/powerpoint/2010/main" val="13478512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9C89-44C2-8BC1-7EB4-6D9D39632E33}"/>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8840C1ED-7976-0925-AEDA-9D43DA4E4FB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0488E59-E3E7-6FFC-4464-25E28391F670}"/>
              </a:ext>
            </a:extLst>
          </p:cNvPr>
          <p:cNvSpPr>
            <a:spLocks noGrp="1"/>
          </p:cNvSpPr>
          <p:nvPr>
            <p:ph type="dt" sz="half" idx="10"/>
          </p:nvPr>
        </p:nvSpPr>
        <p:spPr/>
        <p:txBody>
          <a:bodyPr/>
          <a:lstStyle/>
          <a:p>
            <a:fld id="{C0A71F4D-881C-4843-BA61-4B7EACDA3AFA}" type="datetimeFigureOut">
              <a:rPr lang="en-NL" smtClean="0"/>
              <a:t>25/01/2024</a:t>
            </a:fld>
            <a:endParaRPr lang="en-NL"/>
          </a:p>
        </p:txBody>
      </p:sp>
      <p:sp>
        <p:nvSpPr>
          <p:cNvPr id="5" name="Footer Placeholder 4">
            <a:extLst>
              <a:ext uri="{FF2B5EF4-FFF2-40B4-BE49-F238E27FC236}">
                <a16:creationId xmlns:a16="http://schemas.microsoft.com/office/drawing/2014/main" id="{610E630D-53F7-3992-E86E-6373A9D81FEB}"/>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29568A5-6860-DAC9-B5EB-36C4ED7E6DEA}"/>
              </a:ext>
            </a:extLst>
          </p:cNvPr>
          <p:cNvSpPr>
            <a:spLocks noGrp="1"/>
          </p:cNvSpPr>
          <p:nvPr>
            <p:ph type="sldNum" sz="quarter" idx="12"/>
          </p:nvPr>
        </p:nvSpPr>
        <p:spPr/>
        <p:txBody>
          <a:bodyPr/>
          <a:lstStyle/>
          <a:p>
            <a:fld id="{1F0ED77D-82E1-1448-A46F-4486F0911B90}" type="slidenum">
              <a:rPr lang="en-NL" smtClean="0"/>
              <a:t>‹#›</a:t>
            </a:fld>
            <a:endParaRPr lang="en-NL"/>
          </a:p>
        </p:txBody>
      </p:sp>
    </p:spTree>
    <p:extLst>
      <p:ext uri="{BB962C8B-B14F-4D97-AF65-F5344CB8AC3E}">
        <p14:creationId xmlns:p14="http://schemas.microsoft.com/office/powerpoint/2010/main" val="1159021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0A71F4D-881C-4843-BA61-4B7EACDA3AFA}" type="datetimeFigureOut">
              <a:rPr lang="en-NL" smtClean="0"/>
              <a:t>25/01/2024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1F0ED77D-82E1-1448-A46F-4486F0911B90}" type="slidenum">
              <a:rPr lang="en-NL" smtClean="0"/>
              <a:t>‹#›</a:t>
            </a:fld>
            <a:endParaRPr lang="en-NL"/>
          </a:p>
        </p:txBody>
      </p:sp>
    </p:spTree>
    <p:extLst>
      <p:ext uri="{BB962C8B-B14F-4D97-AF65-F5344CB8AC3E}">
        <p14:creationId xmlns:p14="http://schemas.microsoft.com/office/powerpoint/2010/main" val="458403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GB"/>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0A71F4D-881C-4843-BA61-4B7EACDA3AFA}" type="datetimeFigureOut">
              <a:rPr lang="en-NL" smtClean="0"/>
              <a:t>25/01/2024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1F0ED77D-82E1-1448-A46F-4486F0911B90}" type="slidenum">
              <a:rPr lang="en-NL" smtClean="0"/>
              <a:t>‹#›</a:t>
            </a:fld>
            <a:endParaRPr lang="en-NL"/>
          </a:p>
        </p:txBody>
      </p:sp>
    </p:spTree>
    <p:extLst>
      <p:ext uri="{BB962C8B-B14F-4D97-AF65-F5344CB8AC3E}">
        <p14:creationId xmlns:p14="http://schemas.microsoft.com/office/powerpoint/2010/main" val="49817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0A71F4D-881C-4843-BA61-4B7EACDA3AFA}" type="datetimeFigureOut">
              <a:rPr lang="en-NL" smtClean="0"/>
              <a:t>25/01/2024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1F0ED77D-82E1-1448-A46F-4486F0911B90}" type="slidenum">
              <a:rPr lang="en-NL" smtClean="0"/>
              <a:t>‹#›</a:t>
            </a:fld>
            <a:endParaRPr lang="en-NL"/>
          </a:p>
        </p:txBody>
      </p:sp>
    </p:spTree>
    <p:extLst>
      <p:ext uri="{BB962C8B-B14F-4D97-AF65-F5344CB8AC3E}">
        <p14:creationId xmlns:p14="http://schemas.microsoft.com/office/powerpoint/2010/main" val="205019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0A71F4D-881C-4843-BA61-4B7EACDA3AFA}" type="datetimeFigureOut">
              <a:rPr lang="en-NL" smtClean="0"/>
              <a:t>25/01/2024</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1F0ED77D-82E1-1448-A46F-4486F0911B90}" type="slidenum">
              <a:rPr lang="en-NL" smtClean="0"/>
              <a:t>‹#›</a:t>
            </a:fld>
            <a:endParaRPr lang="en-NL"/>
          </a:p>
        </p:txBody>
      </p:sp>
    </p:spTree>
    <p:extLst>
      <p:ext uri="{BB962C8B-B14F-4D97-AF65-F5344CB8AC3E}">
        <p14:creationId xmlns:p14="http://schemas.microsoft.com/office/powerpoint/2010/main" val="3166990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0A71F4D-881C-4843-BA61-4B7EACDA3AFA}" type="datetimeFigureOut">
              <a:rPr lang="en-NL" smtClean="0"/>
              <a:t>25/01/2024</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1F0ED77D-82E1-1448-A46F-4486F0911B90}" type="slidenum">
              <a:rPr lang="en-NL" smtClean="0"/>
              <a:t>‹#›</a:t>
            </a:fld>
            <a:endParaRPr lang="en-NL"/>
          </a:p>
        </p:txBody>
      </p:sp>
    </p:spTree>
    <p:extLst>
      <p:ext uri="{BB962C8B-B14F-4D97-AF65-F5344CB8AC3E}">
        <p14:creationId xmlns:p14="http://schemas.microsoft.com/office/powerpoint/2010/main" val="631198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0A71F4D-881C-4843-BA61-4B7EACDA3AFA}" type="datetimeFigureOut">
              <a:rPr lang="en-NL" smtClean="0"/>
              <a:t>25/01/2024</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1F0ED77D-82E1-1448-A46F-4486F0911B90}" type="slidenum">
              <a:rPr lang="en-NL" smtClean="0"/>
              <a:t>‹#›</a:t>
            </a:fld>
            <a:endParaRPr lang="en-NL"/>
          </a:p>
        </p:txBody>
      </p:sp>
    </p:spTree>
    <p:extLst>
      <p:ext uri="{BB962C8B-B14F-4D97-AF65-F5344CB8AC3E}">
        <p14:creationId xmlns:p14="http://schemas.microsoft.com/office/powerpoint/2010/main" val="1985531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GB"/>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0A71F4D-881C-4843-BA61-4B7EACDA3AFA}" type="datetimeFigureOut">
              <a:rPr lang="en-NL" smtClean="0"/>
              <a:t>25/01/2024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1F0ED77D-82E1-1448-A46F-4486F0911B90}" type="slidenum">
              <a:rPr lang="en-NL" smtClean="0"/>
              <a:t>‹#›</a:t>
            </a:fld>
            <a:endParaRPr lang="en-NL"/>
          </a:p>
        </p:txBody>
      </p:sp>
    </p:spTree>
    <p:extLst>
      <p:ext uri="{BB962C8B-B14F-4D97-AF65-F5344CB8AC3E}">
        <p14:creationId xmlns:p14="http://schemas.microsoft.com/office/powerpoint/2010/main" val="2080873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0A71F4D-881C-4843-BA61-4B7EACDA3AFA}" type="datetimeFigureOut">
              <a:rPr lang="en-NL" smtClean="0"/>
              <a:t>25/01/2024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1F0ED77D-82E1-1448-A46F-4486F0911B90}" type="slidenum">
              <a:rPr lang="en-NL" smtClean="0"/>
              <a:t>‹#›</a:t>
            </a:fld>
            <a:endParaRPr lang="en-NL"/>
          </a:p>
        </p:txBody>
      </p:sp>
    </p:spTree>
    <p:extLst>
      <p:ext uri="{BB962C8B-B14F-4D97-AF65-F5344CB8AC3E}">
        <p14:creationId xmlns:p14="http://schemas.microsoft.com/office/powerpoint/2010/main" val="2619937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C0A71F4D-881C-4843-BA61-4B7EACDA3AFA}" type="datetimeFigureOut">
              <a:rPr lang="en-NL" smtClean="0"/>
              <a:t>25/01/2024</a:t>
            </a:fld>
            <a:endParaRPr lang="en-NL"/>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NL"/>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1F0ED77D-82E1-1448-A46F-4486F0911B90}" type="slidenum">
              <a:rPr lang="en-NL" smtClean="0"/>
              <a:t>‹#›</a:t>
            </a:fld>
            <a:endParaRPr lang="en-NL"/>
          </a:p>
        </p:txBody>
      </p:sp>
    </p:spTree>
    <p:extLst>
      <p:ext uri="{BB962C8B-B14F-4D97-AF65-F5344CB8AC3E}">
        <p14:creationId xmlns:p14="http://schemas.microsoft.com/office/powerpoint/2010/main" val="3152329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3.wdp"/><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microsoft.com/office/2007/relationships/hdphoto" Target="../media/hdphoto15.wdp"/><Relationship Id="rId5" Type="http://schemas.microsoft.com/office/2007/relationships/hdphoto" Target="../media/hdphoto14.wdp"/><Relationship Id="rId4" Type="http://schemas.microsoft.com/office/2007/relationships/hdphoto" Target="../media/hdphoto13.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microsoft.com/office/2007/relationships/hdphoto" Target="../media/hdphoto18.wdp"/><Relationship Id="rId5" Type="http://schemas.microsoft.com/office/2007/relationships/hdphoto" Target="../media/hdphoto17.wdp"/><Relationship Id="rId4" Type="http://schemas.microsoft.com/office/2007/relationships/hdphoto" Target="../media/hdphoto16.wdp"/></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microsoft.com/office/2007/relationships/hdphoto" Target="../media/hdphoto16.wdp"/><Relationship Id="rId2" Type="http://schemas.openxmlformats.org/officeDocument/2006/relationships/image" Target="../media/image15.png"/><Relationship Id="rId1" Type="http://schemas.openxmlformats.org/officeDocument/2006/relationships/slideLayout" Target="../slideLayouts/slideLayout18.xml"/><Relationship Id="rId6" Type="http://schemas.microsoft.com/office/2007/relationships/hdphoto" Target="../media/hdphoto20.wdp"/><Relationship Id="rId5" Type="http://schemas.microsoft.com/office/2007/relationships/hdphoto" Target="../media/hdphoto19.wdp"/><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21.wdp"/><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23.wdp"/><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microsoft.com/office/2007/relationships/hdphoto" Target="../media/hdphoto9.wdp"/><Relationship Id="rId5" Type="http://schemas.microsoft.com/office/2007/relationships/hdphoto" Target="../media/hdphoto22.wdp"/><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static1.squarespace.com/static/6095834ad540ff11ba51a369/t/64de54e5c3fef35ccd96bf6a/1692292325915/Columbia_Threadneedle_Investments_Michelle_Ma_Andy_Zhao.pdf" TargetMode="Externa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microsoft.com/office/2007/relationships/hdphoto" Target="../media/hdphoto6.wdp"/><Relationship Id="rId5" Type="http://schemas.microsoft.com/office/2007/relationships/hdphoto" Target="../media/hdphoto5.wdp"/><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microsoft.com/office/2007/relationships/hdphoto" Target="../media/hdphoto8.wdp"/><Relationship Id="rId5" Type="http://schemas.microsoft.com/office/2007/relationships/hdphoto" Target="../media/hdphoto7.wdp"/><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microsoft.com/office/2007/relationships/hdphoto" Target="../media/hdphoto11.wdp"/><Relationship Id="rId5" Type="http://schemas.microsoft.com/office/2007/relationships/hdphoto" Target="../media/hdphoto10.wdp"/><Relationship Id="rId4" Type="http://schemas.microsoft.com/office/2007/relationships/hdphoto" Target="../media/hdphoto9.wdp"/></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microsoft.com/office/2007/relationships/hdphoto" Target="../media/hdphoto11.wdp"/><Relationship Id="rId5" Type="http://schemas.microsoft.com/office/2007/relationships/hdphoto" Target="../media/hdphoto10.wdp"/><Relationship Id="rId4" Type="http://schemas.microsoft.com/office/2007/relationships/hdphoto" Target="../media/hdphoto9.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microsoft.com/office/2007/relationships/hdphoto" Target="../media/hdphoto5.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microsoft.com/office/2007/relationships/hdphoto" Target="../media/hdphoto12.wdp"/><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microsoft.com/office/2007/relationships/hdphoto" Target="../media/hdphoto9.wdp"/><Relationship Id="rId5" Type="http://schemas.openxmlformats.org/officeDocument/2006/relationships/image" Target="../media/image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microsoft.com/office/2007/relationships/hdphoto" Target="../media/hdphoto15.wdp"/><Relationship Id="rId5" Type="http://schemas.microsoft.com/office/2007/relationships/hdphoto" Target="../media/hdphoto14.wdp"/><Relationship Id="rId4" Type="http://schemas.microsoft.com/office/2007/relationships/hdphoto" Target="../media/hdphoto13.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microsoft.com/office/2007/relationships/hdphoto" Target="../media/hdphoto15.wdp"/><Relationship Id="rId5" Type="http://schemas.microsoft.com/office/2007/relationships/hdphoto" Target="../media/hdphoto14.wdp"/><Relationship Id="rId4" Type="http://schemas.microsoft.com/office/2007/relationships/hdphoto" Target="../media/hdphoto1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3EB387-AEF2-06F9-1FEC-3C25090BC650}"/>
              </a:ext>
            </a:extLst>
          </p:cNvPr>
          <p:cNvSpPr>
            <a:spLocks noGrp="1"/>
          </p:cNvSpPr>
          <p:nvPr>
            <p:ph type="ctrTitle"/>
          </p:nvPr>
        </p:nvSpPr>
        <p:spPr/>
        <p:txBody>
          <a:bodyPr>
            <a:normAutofit/>
          </a:bodyPr>
          <a:lstStyle/>
          <a:p>
            <a:r>
              <a:rPr lang="en-NL" dirty="0"/>
              <a:t>Unlocking insights: </a:t>
            </a:r>
            <a:br>
              <a:rPr lang="en-NL" dirty="0"/>
            </a:br>
            <a:r>
              <a:rPr lang="en-NL" dirty="0"/>
              <a:t>House Price Analysis in the Netherlands</a:t>
            </a:r>
          </a:p>
        </p:txBody>
      </p:sp>
      <p:sp>
        <p:nvSpPr>
          <p:cNvPr id="4" name="Subtitle 3">
            <a:extLst>
              <a:ext uri="{FF2B5EF4-FFF2-40B4-BE49-F238E27FC236}">
                <a16:creationId xmlns:a16="http://schemas.microsoft.com/office/drawing/2014/main" id="{FB733F1B-B1A6-42F4-396D-0F5D4FF80FFD}"/>
              </a:ext>
            </a:extLst>
          </p:cNvPr>
          <p:cNvSpPr>
            <a:spLocks noGrp="1"/>
          </p:cNvSpPr>
          <p:nvPr>
            <p:ph type="subTitle" idx="1"/>
          </p:nvPr>
        </p:nvSpPr>
        <p:spPr/>
        <p:txBody>
          <a:bodyPr>
            <a:normAutofit fontScale="92500" lnSpcReduction="10000"/>
          </a:bodyPr>
          <a:lstStyle/>
          <a:p>
            <a:r>
              <a:rPr lang="en-NL" dirty="0"/>
              <a:t>Minh Nguyen</a:t>
            </a:r>
          </a:p>
          <a:p>
            <a:r>
              <a:rPr lang="en-NL" dirty="0"/>
              <a:t>Data Analytics bootcamp Ironhack</a:t>
            </a:r>
          </a:p>
          <a:p>
            <a:r>
              <a:rPr lang="en-NL" dirty="0"/>
              <a:t>01/02/2024 – 02/02/2024</a:t>
            </a:r>
          </a:p>
        </p:txBody>
      </p:sp>
      <p:grpSp>
        <p:nvGrpSpPr>
          <p:cNvPr id="7" name="Group 6">
            <a:extLst>
              <a:ext uri="{FF2B5EF4-FFF2-40B4-BE49-F238E27FC236}">
                <a16:creationId xmlns:a16="http://schemas.microsoft.com/office/drawing/2014/main" id="{03653253-76F2-9937-D6AC-CB941F64BB8B}"/>
              </a:ext>
            </a:extLst>
          </p:cNvPr>
          <p:cNvGrpSpPr/>
          <p:nvPr/>
        </p:nvGrpSpPr>
        <p:grpSpPr>
          <a:xfrm>
            <a:off x="-100208" y="5778000"/>
            <a:ext cx="12441600" cy="1080000"/>
            <a:chOff x="0" y="5778000"/>
            <a:chExt cx="12441600" cy="1080000"/>
          </a:xfrm>
        </p:grpSpPr>
        <p:pic>
          <p:nvPicPr>
            <p:cNvPr id="1026" name="Picture 2" descr="Amsterdam Cartoon Vector Images (over 1,000)">
              <a:extLst>
                <a:ext uri="{FF2B5EF4-FFF2-40B4-BE49-F238E27FC236}">
                  <a16:creationId xmlns:a16="http://schemas.microsoft.com/office/drawing/2014/main" id="{547EA94C-FFFF-8787-2C9A-AEF4CD869451}"/>
                </a:ext>
              </a:extLst>
            </p:cNvPr>
            <p:cNvPicPr>
              <a:picLocks noChangeAspect="1" noChangeArrowheads="1"/>
            </p:cNvPicPr>
            <p:nvPr/>
          </p:nvPicPr>
          <p:blipFill>
            <a:blip r:embed="rId2">
              <a:clrChange>
                <a:clrFrom>
                  <a:srgbClr val="FFFFFF"/>
                </a:clrFrom>
                <a:clrTo>
                  <a:srgbClr val="FFFFFF">
                    <a:alpha val="0"/>
                  </a:srgbClr>
                </a:clrTo>
              </a:clrChange>
              <a:alphaModFix amt="66000"/>
              <a:extLst>
                <a:ext uri="{BEBA8EAE-BF5A-486C-A8C5-ECC9F3942E4B}">
                  <a14:imgProps xmlns:a14="http://schemas.microsoft.com/office/drawing/2010/main">
                    <a14:imgLayer r:embed="rId3">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msterdam Cartoon Vector Images (over 1,000)">
              <a:extLst>
                <a:ext uri="{FF2B5EF4-FFF2-40B4-BE49-F238E27FC236}">
                  <a16:creationId xmlns:a16="http://schemas.microsoft.com/office/drawing/2014/main" id="{693DD697-B7B4-F528-23B4-34EB2BCD428C}"/>
                </a:ext>
              </a:extLst>
            </p:cNvPr>
            <p:cNvPicPr>
              <a:picLocks noChangeAspect="1" noChangeArrowheads="1"/>
            </p:cNvPicPr>
            <p:nvPr/>
          </p:nvPicPr>
          <p:blipFill>
            <a:blip r:embed="rId2">
              <a:clrChange>
                <a:clrFrom>
                  <a:srgbClr val="FFFFFF"/>
                </a:clrFrom>
                <a:clrTo>
                  <a:srgbClr val="FFFFFF">
                    <a:alpha val="0"/>
                  </a:srgbClr>
                </a:clrTo>
              </a:clrChange>
              <a:alphaModFix amt="66000"/>
              <a:extLst>
                <a:ext uri="{BEBA8EAE-BF5A-486C-A8C5-ECC9F3942E4B}">
                  <a14:imgProps xmlns:a14="http://schemas.microsoft.com/office/drawing/2010/main">
                    <a14:imgLayer r:embed="rId4">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41472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msterdam Cartoon Vector Images (over 1,000)">
              <a:extLst>
                <a:ext uri="{FF2B5EF4-FFF2-40B4-BE49-F238E27FC236}">
                  <a16:creationId xmlns:a16="http://schemas.microsoft.com/office/drawing/2014/main" id="{140EDA60-BBAB-75D2-3AB4-C9F34491EADC}"/>
                </a:ext>
              </a:extLst>
            </p:cNvPr>
            <p:cNvPicPr>
              <a:picLocks noChangeAspect="1" noChangeArrowheads="1"/>
            </p:cNvPicPr>
            <p:nvPr/>
          </p:nvPicPr>
          <p:blipFill>
            <a:blip r:embed="rId2">
              <a:clrChange>
                <a:clrFrom>
                  <a:srgbClr val="FFFFFF"/>
                </a:clrFrom>
                <a:clrTo>
                  <a:srgbClr val="FFFFFF">
                    <a:alpha val="0"/>
                  </a:srgbClr>
                </a:clrTo>
              </a:clrChange>
              <a:alphaModFix amt="66000"/>
              <a:extLst>
                <a:ext uri="{BEBA8EAE-BF5A-486C-A8C5-ECC9F3942E4B}">
                  <a14:imgProps xmlns:a14="http://schemas.microsoft.com/office/drawing/2010/main">
                    <a14:imgLayer r:embed="rId5">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82944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730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906DB48-A01B-6C46-E5DC-EB91580B6B42}"/>
              </a:ext>
            </a:extLst>
          </p:cNvPr>
          <p:cNvGrpSpPr/>
          <p:nvPr/>
        </p:nvGrpSpPr>
        <p:grpSpPr>
          <a:xfrm>
            <a:off x="-100208" y="5778000"/>
            <a:ext cx="12441600" cy="1080000"/>
            <a:chOff x="0" y="5778000"/>
            <a:chExt cx="12441600" cy="1080000"/>
          </a:xfrm>
        </p:grpSpPr>
        <p:pic>
          <p:nvPicPr>
            <p:cNvPr id="5" name="Picture 2" descr="Amsterdam Cartoon Vector Images (over 1,000)">
              <a:extLst>
                <a:ext uri="{FF2B5EF4-FFF2-40B4-BE49-F238E27FC236}">
                  <a16:creationId xmlns:a16="http://schemas.microsoft.com/office/drawing/2014/main" id="{F692AC89-8311-6C4C-DB64-0098D53A9760}"/>
                </a:ext>
              </a:extLst>
            </p:cNvPr>
            <p:cNvPicPr>
              <a:picLocks noChangeAspect="1" noChangeArrowheads="1"/>
            </p:cNvPicPr>
            <p:nvPr/>
          </p:nvPicPr>
          <p:blipFill>
            <a:blip r:embed="rId3">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4">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msterdam Cartoon Vector Images (over 1,000)">
              <a:extLst>
                <a:ext uri="{FF2B5EF4-FFF2-40B4-BE49-F238E27FC236}">
                  <a16:creationId xmlns:a16="http://schemas.microsoft.com/office/drawing/2014/main" id="{51E7D6BC-10B6-950D-17DC-B7729E42CEDC}"/>
                </a:ext>
              </a:extLst>
            </p:cNvPr>
            <p:cNvPicPr>
              <a:picLocks noChangeAspect="1" noChangeArrowheads="1"/>
            </p:cNvPicPr>
            <p:nvPr/>
          </p:nvPicPr>
          <p:blipFill>
            <a:blip r:embed="rId3">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5">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41472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msterdam Cartoon Vector Images (over 1,000)">
              <a:extLst>
                <a:ext uri="{FF2B5EF4-FFF2-40B4-BE49-F238E27FC236}">
                  <a16:creationId xmlns:a16="http://schemas.microsoft.com/office/drawing/2014/main" id="{C615F358-53A9-6744-5010-B555E84EAD9E}"/>
                </a:ext>
              </a:extLst>
            </p:cNvPr>
            <p:cNvPicPr>
              <a:picLocks noChangeAspect="1" noChangeArrowheads="1"/>
            </p:cNvPicPr>
            <p:nvPr/>
          </p:nvPicPr>
          <p:blipFill>
            <a:blip r:embed="rId3">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6">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82944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a:extLst>
              <a:ext uri="{FF2B5EF4-FFF2-40B4-BE49-F238E27FC236}">
                <a16:creationId xmlns:a16="http://schemas.microsoft.com/office/drawing/2014/main" id="{80604EE3-12B6-866C-FF05-716F4852EF1C}"/>
              </a:ext>
            </a:extLst>
          </p:cNvPr>
          <p:cNvPicPr>
            <a:picLocks noChangeAspect="1"/>
          </p:cNvPicPr>
          <p:nvPr/>
        </p:nvPicPr>
        <p:blipFill>
          <a:blip r:embed="rId7"/>
          <a:stretch>
            <a:fillRect/>
          </a:stretch>
        </p:blipFill>
        <p:spPr>
          <a:xfrm>
            <a:off x="6275590" y="1633500"/>
            <a:ext cx="5633023" cy="3960000"/>
          </a:xfrm>
          <a:prstGeom prst="rect">
            <a:avLst/>
          </a:prstGeom>
        </p:spPr>
      </p:pic>
      <p:pic>
        <p:nvPicPr>
          <p:cNvPr id="15" name="Picture 14">
            <a:extLst>
              <a:ext uri="{FF2B5EF4-FFF2-40B4-BE49-F238E27FC236}">
                <a16:creationId xmlns:a16="http://schemas.microsoft.com/office/drawing/2014/main" id="{54A8EA87-62E3-2770-1269-3730792E3BE0}"/>
              </a:ext>
            </a:extLst>
          </p:cNvPr>
          <p:cNvPicPr>
            <a:picLocks noChangeAspect="1"/>
          </p:cNvPicPr>
          <p:nvPr/>
        </p:nvPicPr>
        <p:blipFill>
          <a:blip r:embed="rId8"/>
          <a:stretch>
            <a:fillRect/>
          </a:stretch>
        </p:blipFill>
        <p:spPr>
          <a:xfrm>
            <a:off x="300039" y="1633500"/>
            <a:ext cx="5616372" cy="3960000"/>
          </a:xfrm>
          <a:prstGeom prst="rect">
            <a:avLst/>
          </a:prstGeom>
        </p:spPr>
      </p:pic>
      <p:sp>
        <p:nvSpPr>
          <p:cNvPr id="9" name="Title 1">
            <a:extLst>
              <a:ext uri="{FF2B5EF4-FFF2-40B4-BE49-F238E27FC236}">
                <a16:creationId xmlns:a16="http://schemas.microsoft.com/office/drawing/2014/main" id="{639844FC-05F0-B692-C46D-0BDD3E729A76}"/>
              </a:ext>
            </a:extLst>
          </p:cNvPr>
          <p:cNvSpPr txBox="1">
            <a:spLocks/>
          </p:cNvSpPr>
          <p:nvPr/>
        </p:nvSpPr>
        <p:spPr>
          <a:xfrm>
            <a:off x="0" y="1"/>
            <a:ext cx="12192000" cy="85177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a:t>W</a:t>
            </a:r>
            <a:r>
              <a:rPr lang="en-NL"/>
              <a:t>hat influences the house price?</a:t>
            </a:r>
            <a:endParaRPr lang="en-NL" dirty="0"/>
          </a:p>
        </p:txBody>
      </p:sp>
    </p:spTree>
    <p:extLst>
      <p:ext uri="{BB962C8B-B14F-4D97-AF65-F5344CB8AC3E}">
        <p14:creationId xmlns:p14="http://schemas.microsoft.com/office/powerpoint/2010/main" val="3363742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B0065-4818-09C5-1E29-75C3BE98762E}"/>
              </a:ext>
            </a:extLst>
          </p:cNvPr>
          <p:cNvSpPr>
            <a:spLocks noGrp="1"/>
          </p:cNvSpPr>
          <p:nvPr>
            <p:ph type="title"/>
          </p:nvPr>
        </p:nvSpPr>
        <p:spPr>
          <a:xfrm>
            <a:off x="0" y="5899"/>
            <a:ext cx="12192000" cy="1080001"/>
          </a:xfrm>
        </p:spPr>
        <p:txBody>
          <a:bodyPr/>
          <a:lstStyle/>
          <a:p>
            <a:r>
              <a:rPr lang="en-NL" dirty="0"/>
              <a:t>Features influence house price</a:t>
            </a:r>
          </a:p>
        </p:txBody>
      </p:sp>
      <p:grpSp>
        <p:nvGrpSpPr>
          <p:cNvPr id="4" name="Group 3">
            <a:extLst>
              <a:ext uri="{FF2B5EF4-FFF2-40B4-BE49-F238E27FC236}">
                <a16:creationId xmlns:a16="http://schemas.microsoft.com/office/drawing/2014/main" id="{A81EEB4B-056B-4EAF-8178-C0F77A7E91B3}"/>
              </a:ext>
            </a:extLst>
          </p:cNvPr>
          <p:cNvGrpSpPr/>
          <p:nvPr/>
        </p:nvGrpSpPr>
        <p:grpSpPr>
          <a:xfrm>
            <a:off x="-100208" y="5778000"/>
            <a:ext cx="12441600" cy="1080000"/>
            <a:chOff x="0" y="5778000"/>
            <a:chExt cx="12441600" cy="1080000"/>
          </a:xfrm>
        </p:grpSpPr>
        <p:pic>
          <p:nvPicPr>
            <p:cNvPr id="5" name="Picture 2" descr="Amsterdam Cartoon Vector Images (over 1,000)">
              <a:extLst>
                <a:ext uri="{FF2B5EF4-FFF2-40B4-BE49-F238E27FC236}">
                  <a16:creationId xmlns:a16="http://schemas.microsoft.com/office/drawing/2014/main" id="{CB94BC07-2807-BAB5-AAE6-76122A3CF659}"/>
                </a:ext>
              </a:extLst>
            </p:cNvPr>
            <p:cNvPicPr>
              <a:picLocks noChangeAspect="1" noChangeArrowheads="1"/>
            </p:cNvPicPr>
            <p:nvPr/>
          </p:nvPicPr>
          <p:blipFill>
            <a:blip r:embed="rId3">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4">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msterdam Cartoon Vector Images (over 1,000)">
              <a:extLst>
                <a:ext uri="{FF2B5EF4-FFF2-40B4-BE49-F238E27FC236}">
                  <a16:creationId xmlns:a16="http://schemas.microsoft.com/office/drawing/2014/main" id="{A426117E-F79A-883E-E823-B66665AE7F28}"/>
                </a:ext>
              </a:extLst>
            </p:cNvPr>
            <p:cNvPicPr>
              <a:picLocks noChangeAspect="1" noChangeArrowheads="1"/>
            </p:cNvPicPr>
            <p:nvPr/>
          </p:nvPicPr>
          <p:blipFill>
            <a:blip r:embed="rId3">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5">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41472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msterdam Cartoon Vector Images (over 1,000)">
              <a:extLst>
                <a:ext uri="{FF2B5EF4-FFF2-40B4-BE49-F238E27FC236}">
                  <a16:creationId xmlns:a16="http://schemas.microsoft.com/office/drawing/2014/main" id="{3E64EE1D-667C-83BF-785F-E7BB9366FE55}"/>
                </a:ext>
              </a:extLst>
            </p:cNvPr>
            <p:cNvPicPr>
              <a:picLocks noChangeAspect="1" noChangeArrowheads="1"/>
            </p:cNvPicPr>
            <p:nvPr/>
          </p:nvPicPr>
          <p:blipFill>
            <a:blip r:embed="rId3">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6">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82944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BDFDE7E6-8724-79A5-DEAF-FC9CC4F614C7}"/>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51352" y="1023270"/>
            <a:ext cx="10186915" cy="5236461"/>
          </a:xfrm>
          <a:prstGeom prst="rect">
            <a:avLst/>
          </a:prstGeom>
        </p:spPr>
      </p:pic>
    </p:spTree>
    <p:extLst>
      <p:ext uri="{BB962C8B-B14F-4D97-AF65-F5344CB8AC3E}">
        <p14:creationId xmlns:p14="http://schemas.microsoft.com/office/powerpoint/2010/main" val="1488908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995980-C025-69D0-0275-5C097F99D9D8}"/>
              </a:ext>
            </a:extLst>
          </p:cNvPr>
          <p:cNvPicPr>
            <a:picLocks noChangeAspect="1"/>
          </p:cNvPicPr>
          <p:nvPr/>
        </p:nvPicPr>
        <p:blipFill>
          <a:blip r:embed="rId2"/>
          <a:stretch>
            <a:fillRect/>
          </a:stretch>
        </p:blipFill>
        <p:spPr>
          <a:xfrm>
            <a:off x="3049348" y="2598988"/>
            <a:ext cx="4604850" cy="3600000"/>
          </a:xfrm>
          <a:prstGeom prst="rect">
            <a:avLst/>
          </a:prstGeom>
        </p:spPr>
      </p:pic>
      <p:pic>
        <p:nvPicPr>
          <p:cNvPr id="9" name="Picture 8">
            <a:extLst>
              <a:ext uri="{FF2B5EF4-FFF2-40B4-BE49-F238E27FC236}">
                <a16:creationId xmlns:a16="http://schemas.microsoft.com/office/drawing/2014/main" id="{8FDF0453-7336-25C2-39D4-6CC14DFD785E}"/>
              </a:ext>
            </a:extLst>
          </p:cNvPr>
          <p:cNvPicPr>
            <a:picLocks noChangeAspect="1"/>
          </p:cNvPicPr>
          <p:nvPr/>
        </p:nvPicPr>
        <p:blipFill>
          <a:blip r:embed="rId3"/>
          <a:stretch>
            <a:fillRect/>
          </a:stretch>
        </p:blipFill>
        <p:spPr>
          <a:xfrm>
            <a:off x="7654198" y="2598988"/>
            <a:ext cx="4533626" cy="3600000"/>
          </a:xfrm>
          <a:prstGeom prst="rect">
            <a:avLst/>
          </a:prstGeom>
        </p:spPr>
      </p:pic>
      <p:sp>
        <p:nvSpPr>
          <p:cNvPr id="2" name="Title 1">
            <a:extLst>
              <a:ext uri="{FF2B5EF4-FFF2-40B4-BE49-F238E27FC236}">
                <a16:creationId xmlns:a16="http://schemas.microsoft.com/office/drawing/2014/main" id="{C14E3420-169F-B5C7-CBA1-6F457DB69E94}"/>
              </a:ext>
            </a:extLst>
          </p:cNvPr>
          <p:cNvSpPr>
            <a:spLocks noGrp="1"/>
          </p:cNvSpPr>
          <p:nvPr>
            <p:ph type="title"/>
          </p:nvPr>
        </p:nvSpPr>
        <p:spPr>
          <a:xfrm>
            <a:off x="0" y="0"/>
            <a:ext cx="12192000" cy="1080001"/>
          </a:xfrm>
        </p:spPr>
        <p:txBody>
          <a:bodyPr/>
          <a:lstStyle/>
          <a:p>
            <a:r>
              <a:rPr lang="en-NL" dirty="0"/>
              <a:t>ML model</a:t>
            </a:r>
          </a:p>
        </p:txBody>
      </p:sp>
      <p:sp>
        <p:nvSpPr>
          <p:cNvPr id="3" name="Content Placeholder 2">
            <a:extLst>
              <a:ext uri="{FF2B5EF4-FFF2-40B4-BE49-F238E27FC236}">
                <a16:creationId xmlns:a16="http://schemas.microsoft.com/office/drawing/2014/main" id="{A2E32DDB-F893-40DB-4C6A-BF6D5E46FF15}"/>
              </a:ext>
            </a:extLst>
          </p:cNvPr>
          <p:cNvSpPr>
            <a:spLocks noGrp="1"/>
          </p:cNvSpPr>
          <p:nvPr>
            <p:ph idx="1"/>
          </p:nvPr>
        </p:nvSpPr>
        <p:spPr>
          <a:xfrm>
            <a:off x="100208" y="1114493"/>
            <a:ext cx="11924778" cy="2768575"/>
          </a:xfrm>
        </p:spPr>
        <p:txBody>
          <a:bodyPr>
            <a:normAutofit fontScale="92500" lnSpcReduction="10000"/>
          </a:bodyPr>
          <a:lstStyle/>
          <a:p>
            <a:r>
              <a:rPr lang="en-GB" dirty="0"/>
              <a:t>linear regression -&gt; KNN -&gt; random forest -&gt; </a:t>
            </a:r>
            <a:r>
              <a:rPr lang="en-GB" dirty="0" err="1"/>
              <a:t>XGBoost</a:t>
            </a:r>
            <a:endParaRPr lang="en-GB" dirty="0"/>
          </a:p>
          <a:p>
            <a:r>
              <a:rPr lang="en-GB" dirty="0"/>
              <a:t>Combine data (8 cities):</a:t>
            </a:r>
          </a:p>
          <a:p>
            <a:pPr lvl="1"/>
            <a:r>
              <a:rPr lang="en-GB" dirty="0"/>
              <a:t>Heterogenous dataset </a:t>
            </a:r>
          </a:p>
          <a:p>
            <a:pPr lvl="1"/>
            <a:r>
              <a:rPr lang="en-GB" dirty="0"/>
              <a:t>Correct for city price factor</a:t>
            </a:r>
          </a:p>
          <a:p>
            <a:r>
              <a:rPr lang="en-GB" dirty="0"/>
              <a:t> single city data:</a:t>
            </a:r>
          </a:p>
          <a:p>
            <a:pPr lvl="1"/>
            <a:r>
              <a:rPr lang="en-GB" dirty="0"/>
              <a:t>Small dataset</a:t>
            </a:r>
          </a:p>
          <a:p>
            <a:pPr lvl="1"/>
            <a:r>
              <a:rPr lang="en-GB" dirty="0"/>
              <a:t>Local overview</a:t>
            </a:r>
          </a:p>
          <a:p>
            <a:endParaRPr lang="en-NL" dirty="0"/>
          </a:p>
        </p:txBody>
      </p:sp>
      <p:grpSp>
        <p:nvGrpSpPr>
          <p:cNvPr id="4" name="Group 3">
            <a:extLst>
              <a:ext uri="{FF2B5EF4-FFF2-40B4-BE49-F238E27FC236}">
                <a16:creationId xmlns:a16="http://schemas.microsoft.com/office/drawing/2014/main" id="{D4AB8941-D9F6-FBB1-823E-D4995A56ECA9}"/>
              </a:ext>
            </a:extLst>
          </p:cNvPr>
          <p:cNvGrpSpPr/>
          <p:nvPr/>
        </p:nvGrpSpPr>
        <p:grpSpPr>
          <a:xfrm>
            <a:off x="-100208" y="5778000"/>
            <a:ext cx="12441600" cy="1080000"/>
            <a:chOff x="0" y="5778000"/>
            <a:chExt cx="12441600" cy="1080000"/>
          </a:xfrm>
        </p:grpSpPr>
        <p:pic>
          <p:nvPicPr>
            <p:cNvPr id="5" name="Picture 2" descr="Amsterdam Cartoon Vector Images (over 1,000)">
              <a:extLst>
                <a:ext uri="{FF2B5EF4-FFF2-40B4-BE49-F238E27FC236}">
                  <a16:creationId xmlns:a16="http://schemas.microsoft.com/office/drawing/2014/main" id="{306BBC03-25D6-76D9-E4C5-23773FFDEC65}"/>
                </a:ext>
              </a:extLst>
            </p:cNvPr>
            <p:cNvPicPr>
              <a:picLocks noChangeAspect="1" noChangeArrowheads="1"/>
            </p:cNvPicPr>
            <p:nvPr/>
          </p:nvPicPr>
          <p:blipFill>
            <a:blip r:embed="rId4">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5">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msterdam Cartoon Vector Images (over 1,000)">
              <a:extLst>
                <a:ext uri="{FF2B5EF4-FFF2-40B4-BE49-F238E27FC236}">
                  <a16:creationId xmlns:a16="http://schemas.microsoft.com/office/drawing/2014/main" id="{A0097E4D-6963-CC2E-A4FD-D048025ADF8A}"/>
                </a:ext>
              </a:extLst>
            </p:cNvPr>
            <p:cNvPicPr>
              <a:picLocks noChangeAspect="1" noChangeArrowheads="1"/>
            </p:cNvPicPr>
            <p:nvPr/>
          </p:nvPicPr>
          <p:blipFill>
            <a:blip r:embed="rId4">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6">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41472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msterdam Cartoon Vector Images (over 1,000)">
              <a:extLst>
                <a:ext uri="{FF2B5EF4-FFF2-40B4-BE49-F238E27FC236}">
                  <a16:creationId xmlns:a16="http://schemas.microsoft.com/office/drawing/2014/main" id="{33BEC175-E895-4031-6719-75328411D746}"/>
                </a:ext>
              </a:extLst>
            </p:cNvPr>
            <p:cNvPicPr>
              <a:picLocks noChangeAspect="1" noChangeArrowheads="1"/>
            </p:cNvPicPr>
            <p:nvPr/>
          </p:nvPicPr>
          <p:blipFill>
            <a:blip r:embed="rId4">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7">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82944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02309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94B8D-EC4B-9B66-8BC8-789C3C02D836}"/>
              </a:ext>
            </a:extLst>
          </p:cNvPr>
          <p:cNvSpPr>
            <a:spLocks noGrp="1"/>
          </p:cNvSpPr>
          <p:nvPr>
            <p:ph type="title"/>
          </p:nvPr>
        </p:nvSpPr>
        <p:spPr>
          <a:xfrm>
            <a:off x="913149" y="0"/>
            <a:ext cx="10364451" cy="1300291"/>
          </a:xfrm>
        </p:spPr>
        <p:txBody>
          <a:bodyPr/>
          <a:lstStyle/>
          <a:p>
            <a:r>
              <a:rPr lang="en-NL" dirty="0"/>
              <a:t>discussion</a:t>
            </a:r>
          </a:p>
        </p:txBody>
      </p:sp>
      <p:sp>
        <p:nvSpPr>
          <p:cNvPr id="3" name="Content Placeholder 2">
            <a:extLst>
              <a:ext uri="{FF2B5EF4-FFF2-40B4-BE49-F238E27FC236}">
                <a16:creationId xmlns:a16="http://schemas.microsoft.com/office/drawing/2014/main" id="{754A7CF6-CA56-78A5-FC7A-6296EB25847D}"/>
              </a:ext>
            </a:extLst>
          </p:cNvPr>
          <p:cNvSpPr>
            <a:spLocks noGrp="1"/>
          </p:cNvSpPr>
          <p:nvPr>
            <p:ph sz="quarter" idx="13"/>
          </p:nvPr>
        </p:nvSpPr>
        <p:spPr>
          <a:xfrm>
            <a:off x="914087" y="1928681"/>
            <a:ext cx="10363826" cy="3424107"/>
          </a:xfrm>
        </p:spPr>
        <p:txBody>
          <a:bodyPr>
            <a:normAutofit/>
          </a:bodyPr>
          <a:lstStyle/>
          <a:p>
            <a:r>
              <a:rPr lang="en-GB" i="1" dirty="0"/>
              <a:t>limitations:</a:t>
            </a:r>
          </a:p>
          <a:p>
            <a:pPr lvl="1"/>
            <a:r>
              <a:rPr lang="en-GB" dirty="0"/>
              <a:t>The price is a listing price, and not the actual selling price </a:t>
            </a:r>
            <a:r>
              <a:rPr lang="en-GB" dirty="0">
                <a:sym typeface="Wingdings" pitchFamily="2" charset="2"/>
              </a:rPr>
              <a:t> cannot correct for that</a:t>
            </a:r>
          </a:p>
          <a:p>
            <a:pPr lvl="1"/>
            <a:r>
              <a:rPr lang="en-GB" dirty="0">
                <a:sym typeface="Wingdings" pitchFamily="2" charset="2"/>
              </a:rPr>
              <a:t>Static dataset in a short timeframe (late 2023 – early 2024)</a:t>
            </a:r>
          </a:p>
          <a:p>
            <a:pPr lvl="1"/>
            <a:endParaRPr lang="en-GB" dirty="0">
              <a:sym typeface="Wingdings" pitchFamily="2" charset="2"/>
            </a:endParaRPr>
          </a:p>
          <a:p>
            <a:r>
              <a:rPr lang="en-GB" i="1" dirty="0">
                <a:sym typeface="Wingdings" pitchFamily="2" charset="2"/>
              </a:rPr>
              <a:t>to have a better picture of house price market prediction:</a:t>
            </a:r>
          </a:p>
          <a:p>
            <a:pPr lvl="1"/>
            <a:r>
              <a:rPr lang="en-GB" dirty="0">
                <a:sym typeface="Wingdings" pitchFamily="2" charset="2"/>
              </a:rPr>
              <a:t>price over years in combination with interest rate, inflation, economics recession…</a:t>
            </a:r>
          </a:p>
          <a:p>
            <a:pPr lvl="1"/>
            <a:r>
              <a:rPr lang="en-GB" dirty="0">
                <a:sym typeface="Wingdings" pitchFamily="2" charset="2"/>
              </a:rPr>
              <a:t>the scarcity of the interested house market (demand vs supply) </a:t>
            </a:r>
          </a:p>
          <a:p>
            <a:pPr marL="457200" lvl="1" indent="0">
              <a:buNone/>
            </a:pPr>
            <a:endParaRPr lang="en-GB" dirty="0">
              <a:sym typeface="Wingdings" pitchFamily="2" charset="2"/>
            </a:endParaRPr>
          </a:p>
          <a:p>
            <a:pPr marL="0" indent="0">
              <a:buNone/>
            </a:pPr>
            <a:endParaRPr lang="en-NL" dirty="0"/>
          </a:p>
        </p:txBody>
      </p:sp>
      <p:grpSp>
        <p:nvGrpSpPr>
          <p:cNvPr id="4" name="Group 3">
            <a:extLst>
              <a:ext uri="{FF2B5EF4-FFF2-40B4-BE49-F238E27FC236}">
                <a16:creationId xmlns:a16="http://schemas.microsoft.com/office/drawing/2014/main" id="{A768FCB2-A665-C70F-B1EB-3A817D29337B}"/>
              </a:ext>
            </a:extLst>
          </p:cNvPr>
          <p:cNvGrpSpPr/>
          <p:nvPr/>
        </p:nvGrpSpPr>
        <p:grpSpPr>
          <a:xfrm>
            <a:off x="-100208" y="5778000"/>
            <a:ext cx="12441600" cy="1080000"/>
            <a:chOff x="0" y="5778000"/>
            <a:chExt cx="12441600" cy="1080000"/>
          </a:xfrm>
        </p:grpSpPr>
        <p:pic>
          <p:nvPicPr>
            <p:cNvPr id="5" name="Picture 2" descr="Amsterdam Cartoon Vector Images (over 1,000)">
              <a:extLst>
                <a:ext uri="{FF2B5EF4-FFF2-40B4-BE49-F238E27FC236}">
                  <a16:creationId xmlns:a16="http://schemas.microsoft.com/office/drawing/2014/main" id="{86EF2BA7-0802-2025-9EB2-46181ECE38E9}"/>
                </a:ext>
              </a:extLst>
            </p:cNvPr>
            <p:cNvPicPr>
              <a:picLocks noChangeAspect="1" noChangeArrowheads="1"/>
            </p:cNvPicPr>
            <p:nvPr/>
          </p:nvPicPr>
          <p:blipFill>
            <a:blip r:embed="rId3">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4">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msterdam Cartoon Vector Images (over 1,000)">
              <a:extLst>
                <a:ext uri="{FF2B5EF4-FFF2-40B4-BE49-F238E27FC236}">
                  <a16:creationId xmlns:a16="http://schemas.microsoft.com/office/drawing/2014/main" id="{DADC8E69-D89F-279D-07EE-2FC84B651178}"/>
                </a:ext>
              </a:extLst>
            </p:cNvPr>
            <p:cNvPicPr>
              <a:picLocks noChangeAspect="1" noChangeArrowheads="1"/>
            </p:cNvPicPr>
            <p:nvPr/>
          </p:nvPicPr>
          <p:blipFill>
            <a:blip r:embed="rId3">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4">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41472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msterdam Cartoon Vector Images (over 1,000)">
              <a:extLst>
                <a:ext uri="{FF2B5EF4-FFF2-40B4-BE49-F238E27FC236}">
                  <a16:creationId xmlns:a16="http://schemas.microsoft.com/office/drawing/2014/main" id="{891C0B4B-4D0E-6BAD-C0D8-55A38BB70F4C}"/>
                </a:ext>
              </a:extLst>
            </p:cNvPr>
            <p:cNvPicPr>
              <a:picLocks noChangeAspect="1" noChangeArrowheads="1"/>
            </p:cNvPicPr>
            <p:nvPr/>
          </p:nvPicPr>
          <p:blipFill>
            <a:blip r:embed="rId3">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5">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82944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71671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The Mass. housing market: How it went. How it's going.">
            <a:extLst>
              <a:ext uri="{FF2B5EF4-FFF2-40B4-BE49-F238E27FC236}">
                <a16:creationId xmlns:a16="http://schemas.microsoft.com/office/drawing/2014/main" id="{3B64B650-DB03-5435-9E87-7117F0612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0"/>
            <a:ext cx="102917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54A7CF6-CA56-78A5-FC7A-6296EB25847D}"/>
              </a:ext>
            </a:extLst>
          </p:cNvPr>
          <p:cNvSpPr>
            <a:spLocks noGrp="1"/>
          </p:cNvSpPr>
          <p:nvPr>
            <p:ph idx="1"/>
          </p:nvPr>
        </p:nvSpPr>
        <p:spPr>
          <a:xfrm>
            <a:off x="913774" y="200417"/>
            <a:ext cx="10364452" cy="1080000"/>
          </a:xfrm>
        </p:spPr>
        <p:txBody>
          <a:bodyPr>
            <a:normAutofit fontScale="92500"/>
          </a:bodyPr>
          <a:lstStyle/>
          <a:p>
            <a:pPr marL="0" indent="0" algn="ctr">
              <a:buNone/>
            </a:pPr>
            <a:r>
              <a:rPr lang="en-NL" sz="6000" b="1" dirty="0">
                <a:solidFill>
                  <a:schemeClr val="accent5"/>
                </a:solidFill>
                <a:latin typeface="APPLE CHANCERY" panose="03020702040506060504" pitchFamily="66" charset="-79"/>
                <a:cs typeface="APPLE CHANCERY" panose="03020702040506060504" pitchFamily="66" charset="-79"/>
              </a:rPr>
              <a:t>Thank you!</a:t>
            </a:r>
          </a:p>
        </p:txBody>
      </p:sp>
      <p:grpSp>
        <p:nvGrpSpPr>
          <p:cNvPr id="4" name="Group 3">
            <a:extLst>
              <a:ext uri="{FF2B5EF4-FFF2-40B4-BE49-F238E27FC236}">
                <a16:creationId xmlns:a16="http://schemas.microsoft.com/office/drawing/2014/main" id="{A768FCB2-A665-C70F-B1EB-3A817D29337B}"/>
              </a:ext>
            </a:extLst>
          </p:cNvPr>
          <p:cNvGrpSpPr/>
          <p:nvPr/>
        </p:nvGrpSpPr>
        <p:grpSpPr>
          <a:xfrm>
            <a:off x="-100208" y="5778000"/>
            <a:ext cx="12441600" cy="1080000"/>
            <a:chOff x="0" y="5778000"/>
            <a:chExt cx="12441600" cy="1080000"/>
          </a:xfrm>
        </p:grpSpPr>
        <p:pic>
          <p:nvPicPr>
            <p:cNvPr id="5" name="Picture 2" descr="Amsterdam Cartoon Vector Images (over 1,000)">
              <a:extLst>
                <a:ext uri="{FF2B5EF4-FFF2-40B4-BE49-F238E27FC236}">
                  <a16:creationId xmlns:a16="http://schemas.microsoft.com/office/drawing/2014/main" id="{86EF2BA7-0802-2025-9EB2-46181ECE38E9}"/>
                </a:ext>
              </a:extLst>
            </p:cNvPr>
            <p:cNvPicPr>
              <a:picLocks noChangeAspect="1" noChangeArrowheads="1"/>
            </p:cNvPicPr>
            <p:nvPr/>
          </p:nvPicPr>
          <p:blipFill>
            <a:blip r:embed="rId4">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5">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msterdam Cartoon Vector Images (over 1,000)">
              <a:extLst>
                <a:ext uri="{FF2B5EF4-FFF2-40B4-BE49-F238E27FC236}">
                  <a16:creationId xmlns:a16="http://schemas.microsoft.com/office/drawing/2014/main" id="{DADC8E69-D89F-279D-07EE-2FC84B651178}"/>
                </a:ext>
              </a:extLst>
            </p:cNvPr>
            <p:cNvPicPr>
              <a:picLocks noChangeAspect="1" noChangeArrowheads="1"/>
            </p:cNvPicPr>
            <p:nvPr/>
          </p:nvPicPr>
          <p:blipFill>
            <a:blip r:embed="rId4">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6">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41472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msterdam Cartoon Vector Images (over 1,000)">
              <a:extLst>
                <a:ext uri="{FF2B5EF4-FFF2-40B4-BE49-F238E27FC236}">
                  <a16:creationId xmlns:a16="http://schemas.microsoft.com/office/drawing/2014/main" id="{891C0B4B-4D0E-6BAD-C0D8-55A38BB70F4C}"/>
                </a:ext>
              </a:extLst>
            </p:cNvPr>
            <p:cNvPicPr>
              <a:picLocks noChangeAspect="1" noChangeArrowheads="1"/>
            </p:cNvPicPr>
            <p:nvPr/>
          </p:nvPicPr>
          <p:blipFill>
            <a:blip r:embed="rId4">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7">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82944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73452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7CB08F-18A0-303B-D885-456A96F9C6E9}"/>
              </a:ext>
            </a:extLst>
          </p:cNvPr>
          <p:cNvSpPr txBox="1"/>
          <p:nvPr/>
        </p:nvSpPr>
        <p:spPr>
          <a:xfrm>
            <a:off x="266700" y="130629"/>
            <a:ext cx="8705592" cy="1754326"/>
          </a:xfrm>
          <a:prstGeom prst="rect">
            <a:avLst/>
          </a:prstGeom>
          <a:noFill/>
        </p:spPr>
        <p:txBody>
          <a:bodyPr wrap="square" rtlCol="0">
            <a:spAutoFit/>
          </a:bodyPr>
          <a:lstStyle/>
          <a:p>
            <a:pPr algn="l"/>
            <a:r>
              <a:rPr lang="en-GB" b="0" i="0" u="none" strike="noStrike" dirty="0">
                <a:solidFill>
                  <a:srgbClr val="222222"/>
                </a:solidFill>
                <a:effectLst/>
                <a:latin typeface="Roboto Slab" pitchFamily="2" charset="0"/>
              </a:rPr>
              <a:t>Housing Institutions &amp; Governance</a:t>
            </a:r>
          </a:p>
          <a:p>
            <a:pPr algn="l"/>
            <a:r>
              <a:rPr lang="en-GB" b="0" i="0" u="none" strike="noStrike" dirty="0">
                <a:solidFill>
                  <a:srgbClr val="222222"/>
                </a:solidFill>
                <a:effectLst/>
                <a:latin typeface="Arial" panose="020B0604020202020204" pitchFamily="34" charset="0"/>
              </a:rPr>
              <a:t>Housing is a key topic in urban development and welfare. Housing and in particular affordable housing is an urgent issue across the globe. For new housing solutions research is necessary, in particular comparative research, since countries can learn much from each other.</a:t>
            </a:r>
          </a:p>
          <a:p>
            <a:endParaRPr lang="en-NL" dirty="0"/>
          </a:p>
        </p:txBody>
      </p:sp>
      <p:sp>
        <p:nvSpPr>
          <p:cNvPr id="5" name="TextBox 4">
            <a:extLst>
              <a:ext uri="{FF2B5EF4-FFF2-40B4-BE49-F238E27FC236}">
                <a16:creationId xmlns:a16="http://schemas.microsoft.com/office/drawing/2014/main" id="{FAAF191D-1073-C57C-1207-8FE971B37CCD}"/>
              </a:ext>
            </a:extLst>
          </p:cNvPr>
          <p:cNvSpPr txBox="1"/>
          <p:nvPr/>
        </p:nvSpPr>
        <p:spPr>
          <a:xfrm>
            <a:off x="310243" y="2286000"/>
            <a:ext cx="11625943" cy="1754326"/>
          </a:xfrm>
          <a:prstGeom prst="rect">
            <a:avLst/>
          </a:prstGeom>
          <a:noFill/>
        </p:spPr>
        <p:txBody>
          <a:bodyPr wrap="square" rtlCol="0">
            <a:spAutoFit/>
          </a:bodyPr>
          <a:lstStyle/>
          <a:p>
            <a:pPr algn="l"/>
            <a:r>
              <a:rPr lang="en-GB" b="0" i="0" u="none" strike="noStrike" dirty="0">
                <a:solidFill>
                  <a:srgbClr val="222222"/>
                </a:solidFill>
                <a:effectLst/>
                <a:latin typeface="Roboto Slab" pitchFamily="2" charset="0"/>
              </a:rPr>
              <a:t>Housing Market Dynamics</a:t>
            </a:r>
          </a:p>
          <a:p>
            <a:pPr algn="l"/>
            <a:r>
              <a:rPr lang="en-GB" b="0" i="0" u="none" strike="noStrike" dirty="0">
                <a:solidFill>
                  <a:srgbClr val="222222"/>
                </a:solidFill>
                <a:effectLst/>
                <a:latin typeface="Arial" panose="020B0604020202020204" pitchFamily="34" charset="0"/>
              </a:rPr>
              <a:t>Housing market analyses aims to unravel the functioning of the housing market by focussing on demand, supply and price and their interdependence. In order to identify structural changes, both quantitative modelling orientated research as qualitative research is conducted, taking into account the role of different tenures, government policies and the role of financial institutions on the housing market.</a:t>
            </a:r>
          </a:p>
          <a:p>
            <a:endParaRPr lang="en-NL" dirty="0"/>
          </a:p>
        </p:txBody>
      </p:sp>
      <p:sp>
        <p:nvSpPr>
          <p:cNvPr id="6" name="TextBox 5">
            <a:extLst>
              <a:ext uri="{FF2B5EF4-FFF2-40B4-BE49-F238E27FC236}">
                <a16:creationId xmlns:a16="http://schemas.microsoft.com/office/drawing/2014/main" id="{C3C3EDBA-1D30-EF7B-A948-B84EE9D7760C}"/>
              </a:ext>
            </a:extLst>
          </p:cNvPr>
          <p:cNvSpPr txBox="1"/>
          <p:nvPr/>
        </p:nvSpPr>
        <p:spPr>
          <a:xfrm>
            <a:off x="310243" y="4040326"/>
            <a:ext cx="11478986" cy="1200329"/>
          </a:xfrm>
          <a:prstGeom prst="rect">
            <a:avLst/>
          </a:prstGeom>
          <a:noFill/>
        </p:spPr>
        <p:txBody>
          <a:bodyPr wrap="square" rtlCol="0">
            <a:spAutoFit/>
          </a:bodyPr>
          <a:lstStyle/>
          <a:p>
            <a:r>
              <a:rPr lang="en-GB" b="0" i="0" u="none" strike="noStrike" dirty="0">
                <a:solidFill>
                  <a:srgbClr val="222222"/>
                </a:solidFill>
                <a:effectLst/>
                <a:latin typeface="Arial" panose="020B0604020202020204" pitchFamily="34" charset="0"/>
              </a:rPr>
              <a:t>Housing is of key importance for societies. It drives the economy; is a key for social inclusion and a key issue for urban and regional development in growing as well as declining areas. The global financial crisis had a huge impact on housing markets and with that on the economy, social inclusion and urban and regional development. Housing systems are substantially changing.</a:t>
            </a:r>
            <a:endParaRPr lang="en-NL" dirty="0"/>
          </a:p>
        </p:txBody>
      </p:sp>
    </p:spTree>
    <p:extLst>
      <p:ext uri="{BB962C8B-B14F-4D97-AF65-F5344CB8AC3E}">
        <p14:creationId xmlns:p14="http://schemas.microsoft.com/office/powerpoint/2010/main" val="3957341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F1537B-0B08-AD3D-3F27-BCA006C642A5}"/>
              </a:ext>
            </a:extLst>
          </p:cNvPr>
          <p:cNvSpPr txBox="1"/>
          <p:nvPr/>
        </p:nvSpPr>
        <p:spPr>
          <a:xfrm>
            <a:off x="800100" y="718457"/>
            <a:ext cx="7380514" cy="2862322"/>
          </a:xfrm>
          <a:prstGeom prst="rect">
            <a:avLst/>
          </a:prstGeom>
          <a:noFill/>
        </p:spPr>
        <p:txBody>
          <a:bodyPr wrap="square" rtlCol="0">
            <a:spAutoFit/>
          </a:bodyPr>
          <a:lstStyle/>
          <a:p>
            <a:pPr marL="342900" indent="-342900">
              <a:buAutoNum type="arabicPeriod"/>
            </a:pPr>
            <a:r>
              <a:rPr lang="en-GB" dirty="0"/>
              <a:t>A</a:t>
            </a:r>
            <a:r>
              <a:rPr lang="en-NL" dirty="0"/>
              <a:t>ms , north holland</a:t>
            </a:r>
          </a:p>
          <a:p>
            <a:pPr marL="342900" indent="-342900">
              <a:buAutoNum type="arabicPeriod"/>
            </a:pPr>
            <a:r>
              <a:rPr lang="en-GB" dirty="0"/>
              <a:t>A</a:t>
            </a:r>
            <a:r>
              <a:rPr lang="en-NL" dirty="0"/>
              <a:t>lmere, flevoland</a:t>
            </a:r>
          </a:p>
          <a:p>
            <a:pPr marL="342900" indent="-342900">
              <a:buAutoNum type="arabicPeriod"/>
            </a:pPr>
            <a:r>
              <a:rPr lang="en-GB" dirty="0"/>
              <a:t>R</a:t>
            </a:r>
            <a:r>
              <a:rPr lang="en-NL" dirty="0"/>
              <a:t>otterdam , south holland</a:t>
            </a:r>
          </a:p>
          <a:p>
            <a:pPr marL="342900" indent="-342900">
              <a:buAutoNum type="arabicPeriod"/>
            </a:pPr>
            <a:r>
              <a:rPr lang="en-GB" dirty="0"/>
              <a:t>U</a:t>
            </a:r>
            <a:r>
              <a:rPr lang="en-NL" dirty="0"/>
              <a:t>trecht, utretch</a:t>
            </a:r>
          </a:p>
          <a:p>
            <a:pPr marL="342900" indent="-342900">
              <a:buAutoNum type="arabicPeriod"/>
            </a:pPr>
            <a:r>
              <a:rPr lang="en-GB" dirty="0"/>
              <a:t>N</a:t>
            </a:r>
            <a:r>
              <a:rPr lang="en-NL" dirty="0"/>
              <a:t>ijmegen, gelderland</a:t>
            </a:r>
          </a:p>
          <a:p>
            <a:pPr marL="342900" indent="-342900">
              <a:buAutoNum type="arabicPeriod"/>
            </a:pPr>
            <a:r>
              <a:rPr lang="en-GB" dirty="0"/>
              <a:t>E</a:t>
            </a:r>
            <a:r>
              <a:rPr lang="en-NL" dirty="0"/>
              <a:t>indhoven, north brabant</a:t>
            </a:r>
          </a:p>
          <a:p>
            <a:pPr marL="342900" indent="-342900">
              <a:buAutoNum type="arabicPeriod"/>
            </a:pPr>
            <a:r>
              <a:rPr lang="en-GB" dirty="0"/>
              <a:t>L</a:t>
            </a:r>
            <a:r>
              <a:rPr lang="en-NL" dirty="0"/>
              <a:t>eeuwarden, frisland</a:t>
            </a:r>
          </a:p>
          <a:p>
            <a:pPr marL="342900" indent="-342900">
              <a:buAutoNum type="arabicPeriod"/>
            </a:pPr>
            <a:r>
              <a:rPr lang="en-GB" dirty="0"/>
              <a:t>M</a:t>
            </a:r>
            <a:r>
              <a:rPr lang="en-NL" dirty="0"/>
              <a:t>aastricht, limburg</a:t>
            </a:r>
          </a:p>
          <a:p>
            <a:pPr marL="342900" indent="-342900">
              <a:buAutoNum type="arabicPeriod"/>
            </a:pPr>
            <a:endParaRPr lang="en-NL" dirty="0"/>
          </a:p>
          <a:p>
            <a:pPr marL="342900" indent="-342900">
              <a:buAutoNum type="arabicPeriod"/>
            </a:pPr>
            <a:endParaRPr lang="en-NL" dirty="0"/>
          </a:p>
        </p:txBody>
      </p:sp>
      <p:sp>
        <p:nvSpPr>
          <p:cNvPr id="3" name="TextBox 2">
            <a:extLst>
              <a:ext uri="{FF2B5EF4-FFF2-40B4-BE49-F238E27FC236}">
                <a16:creationId xmlns:a16="http://schemas.microsoft.com/office/drawing/2014/main" id="{89C59540-C827-5B4B-5D34-DE532FDF3A43}"/>
              </a:ext>
            </a:extLst>
          </p:cNvPr>
          <p:cNvSpPr txBox="1"/>
          <p:nvPr/>
        </p:nvSpPr>
        <p:spPr>
          <a:xfrm>
            <a:off x="979714" y="4163786"/>
            <a:ext cx="8523515" cy="369332"/>
          </a:xfrm>
          <a:prstGeom prst="rect">
            <a:avLst/>
          </a:prstGeom>
          <a:noFill/>
        </p:spPr>
        <p:txBody>
          <a:bodyPr wrap="square" rtlCol="0">
            <a:spAutoFit/>
          </a:bodyPr>
          <a:lstStyle/>
          <a:p>
            <a:r>
              <a:rPr lang="en-GB" dirty="0"/>
              <a:t>https://</a:t>
            </a:r>
            <a:r>
              <a:rPr lang="en-GB" dirty="0" err="1"/>
              <a:t>en.wikipedia.org</a:t>
            </a:r>
            <a:r>
              <a:rPr lang="en-GB" dirty="0"/>
              <a:t>/wiki/</a:t>
            </a:r>
            <a:r>
              <a:rPr lang="en-GB" dirty="0" err="1"/>
              <a:t>Provinces_of_the_Netherlands</a:t>
            </a:r>
            <a:endParaRPr lang="en-NL" dirty="0"/>
          </a:p>
        </p:txBody>
      </p:sp>
    </p:spTree>
    <p:extLst>
      <p:ext uri="{BB962C8B-B14F-4D97-AF65-F5344CB8AC3E}">
        <p14:creationId xmlns:p14="http://schemas.microsoft.com/office/powerpoint/2010/main" val="2285089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C17A89-118A-45D8-FAE8-ABE41A9799FB}"/>
              </a:ext>
            </a:extLst>
          </p:cNvPr>
          <p:cNvSpPr>
            <a:spLocks noGrp="1"/>
          </p:cNvSpPr>
          <p:nvPr>
            <p:ph type="title"/>
          </p:nvPr>
        </p:nvSpPr>
        <p:spPr/>
        <p:txBody>
          <a:bodyPr/>
          <a:lstStyle/>
          <a:p>
            <a:r>
              <a:rPr lang="en-NL" dirty="0"/>
              <a:t>Discussion – Future perspectives - improvements</a:t>
            </a:r>
          </a:p>
        </p:txBody>
      </p:sp>
      <p:sp>
        <p:nvSpPr>
          <p:cNvPr id="4" name="Content Placeholder 3">
            <a:extLst>
              <a:ext uri="{FF2B5EF4-FFF2-40B4-BE49-F238E27FC236}">
                <a16:creationId xmlns:a16="http://schemas.microsoft.com/office/drawing/2014/main" id="{6819A6F2-C641-3F96-6587-4F5F23C141B5}"/>
              </a:ext>
            </a:extLst>
          </p:cNvPr>
          <p:cNvSpPr>
            <a:spLocks noGrp="1"/>
          </p:cNvSpPr>
          <p:nvPr>
            <p:ph idx="1"/>
          </p:nvPr>
        </p:nvSpPr>
        <p:spPr/>
        <p:txBody>
          <a:bodyPr/>
          <a:lstStyle/>
          <a:p>
            <a:r>
              <a:rPr lang="en-GB" b="0" i="0" u="none" strike="noStrike" dirty="0">
                <a:solidFill>
                  <a:srgbClr val="272727"/>
                </a:solidFill>
                <a:effectLst/>
                <a:latin typeface="Adelle W01 Regular"/>
              </a:rPr>
              <a:t>wants to </a:t>
            </a:r>
            <a:r>
              <a:rPr lang="en-GB" b="0" i="0" u="none" strike="noStrike" dirty="0">
                <a:solidFill>
                  <a:srgbClr val="272727"/>
                </a:solidFill>
                <a:effectLst/>
                <a:latin typeface="Adelle W01 Regular"/>
                <a:hlinkClick r:id="rId2"/>
              </a:rPr>
              <a:t>identify promising areas for real estate investment</a:t>
            </a:r>
            <a:r>
              <a:rPr lang="en-GB" b="0" i="0" u="none" strike="noStrike" dirty="0">
                <a:solidFill>
                  <a:srgbClr val="272727"/>
                </a:solidFill>
                <a:effectLst/>
                <a:latin typeface="Adelle W01 Regular"/>
              </a:rPr>
              <a:t> in Europe by building a predictive tool for location growth, using factors such as economic drivers, </a:t>
            </a:r>
            <a:r>
              <a:rPr lang="en-GB" b="0" i="0" u="none" strike="noStrike" dirty="0" err="1">
                <a:solidFill>
                  <a:srgbClr val="272727"/>
                </a:solidFill>
                <a:effectLst/>
                <a:latin typeface="Adelle W01 Regular"/>
              </a:rPr>
              <a:t>livability</a:t>
            </a:r>
            <a:r>
              <a:rPr lang="en-GB" b="0" i="0" u="none" strike="noStrike" dirty="0">
                <a:solidFill>
                  <a:srgbClr val="272727"/>
                </a:solidFill>
                <a:effectLst/>
                <a:latin typeface="Adelle W01 Regular"/>
              </a:rPr>
              <a:t>, connectivity, and demographics</a:t>
            </a:r>
            <a:endParaRPr lang="en-NL" dirty="0"/>
          </a:p>
          <a:p>
            <a:r>
              <a:rPr lang="en-GB" dirty="0"/>
              <a:t>I</a:t>
            </a:r>
            <a:r>
              <a:rPr lang="en-NL" dirty="0"/>
              <a:t>ncorporate interest rate for new mortgage in Netherlands</a:t>
            </a:r>
          </a:p>
        </p:txBody>
      </p:sp>
    </p:spTree>
    <p:extLst>
      <p:ext uri="{BB962C8B-B14F-4D97-AF65-F5344CB8AC3E}">
        <p14:creationId xmlns:p14="http://schemas.microsoft.com/office/powerpoint/2010/main" val="326128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2D2DA-1FCB-5340-5B1F-00A21758F56D}"/>
              </a:ext>
            </a:extLst>
          </p:cNvPr>
          <p:cNvSpPr>
            <a:spLocks noGrp="1"/>
          </p:cNvSpPr>
          <p:nvPr>
            <p:ph type="title"/>
          </p:nvPr>
        </p:nvSpPr>
        <p:spPr>
          <a:xfrm>
            <a:off x="0" y="1"/>
            <a:ext cx="12191999" cy="1080000"/>
          </a:xfrm>
        </p:spPr>
        <p:txBody>
          <a:bodyPr/>
          <a:lstStyle/>
          <a:p>
            <a:r>
              <a:rPr lang="en-US" dirty="0"/>
              <a:t>Why we need to analyze house price at all? </a:t>
            </a:r>
            <a:endParaRPr lang="en-NL" dirty="0"/>
          </a:p>
        </p:txBody>
      </p:sp>
      <p:sp>
        <p:nvSpPr>
          <p:cNvPr id="3" name="Content Placeholder 2">
            <a:extLst>
              <a:ext uri="{FF2B5EF4-FFF2-40B4-BE49-F238E27FC236}">
                <a16:creationId xmlns:a16="http://schemas.microsoft.com/office/drawing/2014/main" id="{12F8C7E9-49CE-55E6-9806-FA9714274144}"/>
              </a:ext>
            </a:extLst>
          </p:cNvPr>
          <p:cNvSpPr>
            <a:spLocks noGrp="1"/>
          </p:cNvSpPr>
          <p:nvPr>
            <p:ph idx="1"/>
          </p:nvPr>
        </p:nvSpPr>
        <p:spPr>
          <a:xfrm>
            <a:off x="200416" y="1662830"/>
            <a:ext cx="5895584" cy="3798518"/>
          </a:xfrm>
        </p:spPr>
        <p:txBody>
          <a:bodyPr/>
          <a:lstStyle/>
          <a:p>
            <a:r>
              <a:rPr lang="en-GB" i="1" dirty="0"/>
              <a:t>"Buying a house is a process of elimination until you finally find the one that causes you </a:t>
            </a:r>
            <a:r>
              <a:rPr lang="en-GB" i="1" u="sng" dirty="0"/>
              <a:t>the least stress </a:t>
            </a:r>
            <a:r>
              <a:rPr lang="en-GB" i="1" dirty="0"/>
              <a:t>and </a:t>
            </a:r>
            <a:r>
              <a:rPr lang="en-GB" i="1" u="sng" dirty="0"/>
              <a:t>doesn't bankrupt you</a:t>
            </a:r>
            <a:r>
              <a:rPr lang="en-GB" i="1" dirty="0"/>
              <a:t>. It's </a:t>
            </a:r>
            <a:r>
              <a:rPr lang="en-GB" b="1" i="1" dirty="0">
                <a:solidFill>
                  <a:srgbClr val="C00000"/>
                </a:solidFill>
              </a:rPr>
              <a:t>like dating</a:t>
            </a:r>
            <a:r>
              <a:rPr lang="en-GB" i="1" dirty="0"/>
              <a:t>, </a:t>
            </a:r>
            <a:r>
              <a:rPr lang="en-GB" i="1" u="sng" dirty="0"/>
              <a:t>but</a:t>
            </a:r>
            <a:r>
              <a:rPr lang="en-GB" i="1" dirty="0"/>
              <a:t> </a:t>
            </a:r>
            <a:r>
              <a:rPr lang="en-GB" b="1" i="1" dirty="0">
                <a:solidFill>
                  <a:srgbClr val="C00000"/>
                </a:solidFill>
              </a:rPr>
              <a:t>with a mortgage</a:t>
            </a:r>
            <a:r>
              <a:rPr lang="en-GB" i="1" dirty="0"/>
              <a:t>.”</a:t>
            </a:r>
          </a:p>
          <a:p>
            <a:r>
              <a:rPr lang="en-GB" dirty="0"/>
              <a:t>Importance for individuals (buying, selling, invest)</a:t>
            </a:r>
          </a:p>
          <a:p>
            <a:r>
              <a:rPr lang="en-GB" dirty="0"/>
              <a:t>Importance for investors.</a:t>
            </a:r>
          </a:p>
          <a:p>
            <a:endParaRPr lang="en-NL" dirty="0"/>
          </a:p>
        </p:txBody>
      </p:sp>
      <p:grpSp>
        <p:nvGrpSpPr>
          <p:cNvPr id="6" name="Group 5">
            <a:extLst>
              <a:ext uri="{FF2B5EF4-FFF2-40B4-BE49-F238E27FC236}">
                <a16:creationId xmlns:a16="http://schemas.microsoft.com/office/drawing/2014/main" id="{26DC7888-3E12-33FD-57BB-1C7DF80B6BF9}"/>
              </a:ext>
            </a:extLst>
          </p:cNvPr>
          <p:cNvGrpSpPr/>
          <p:nvPr/>
        </p:nvGrpSpPr>
        <p:grpSpPr>
          <a:xfrm>
            <a:off x="-100208" y="5778000"/>
            <a:ext cx="12441600" cy="1080000"/>
            <a:chOff x="0" y="5778000"/>
            <a:chExt cx="12441600" cy="1080000"/>
          </a:xfrm>
        </p:grpSpPr>
        <p:pic>
          <p:nvPicPr>
            <p:cNvPr id="7" name="Picture 2" descr="Amsterdam Cartoon Vector Images (over 1,000)">
              <a:extLst>
                <a:ext uri="{FF2B5EF4-FFF2-40B4-BE49-F238E27FC236}">
                  <a16:creationId xmlns:a16="http://schemas.microsoft.com/office/drawing/2014/main" id="{8D484546-B081-A165-0A27-B75D07DB4550}"/>
                </a:ext>
              </a:extLst>
            </p:cNvPr>
            <p:cNvPicPr>
              <a:picLocks noChangeAspect="1" noChangeArrowheads="1"/>
            </p:cNvPicPr>
            <p:nvPr/>
          </p:nvPicPr>
          <p:blipFill>
            <a:blip r:embed="rId3">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4">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msterdam Cartoon Vector Images (over 1,000)">
              <a:extLst>
                <a:ext uri="{FF2B5EF4-FFF2-40B4-BE49-F238E27FC236}">
                  <a16:creationId xmlns:a16="http://schemas.microsoft.com/office/drawing/2014/main" id="{EAE42FC2-FAC3-EA18-0A21-CE927142417C}"/>
                </a:ext>
              </a:extLst>
            </p:cNvPr>
            <p:cNvPicPr>
              <a:picLocks noChangeAspect="1" noChangeArrowheads="1"/>
            </p:cNvPicPr>
            <p:nvPr/>
          </p:nvPicPr>
          <p:blipFill>
            <a:blip r:embed="rId3">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5">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41472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msterdam Cartoon Vector Images (over 1,000)">
              <a:extLst>
                <a:ext uri="{FF2B5EF4-FFF2-40B4-BE49-F238E27FC236}">
                  <a16:creationId xmlns:a16="http://schemas.microsoft.com/office/drawing/2014/main" id="{7078F19F-0096-7399-00DE-BFB2FBFAFE1E}"/>
                </a:ext>
              </a:extLst>
            </p:cNvPr>
            <p:cNvPicPr>
              <a:picLocks noChangeAspect="1" noChangeArrowheads="1"/>
            </p:cNvPicPr>
            <p:nvPr/>
          </p:nvPicPr>
          <p:blipFill>
            <a:blip r:embed="rId3">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6">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82944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descr="IS THE BOOM OVER? - Hershey Real Estate">
            <a:extLst>
              <a:ext uri="{FF2B5EF4-FFF2-40B4-BE49-F238E27FC236}">
                <a16:creationId xmlns:a16="http://schemas.microsoft.com/office/drawing/2014/main" id="{E97CBC4A-E3C8-4E17-307E-47D05666E4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1662830"/>
            <a:ext cx="6015623" cy="3707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741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D270-89B1-500B-6E79-7E577217A7A0}"/>
              </a:ext>
            </a:extLst>
          </p:cNvPr>
          <p:cNvSpPr>
            <a:spLocks noGrp="1"/>
          </p:cNvSpPr>
          <p:nvPr>
            <p:ph type="title"/>
          </p:nvPr>
        </p:nvSpPr>
        <p:spPr>
          <a:xfrm>
            <a:off x="0" y="1"/>
            <a:ext cx="12192000" cy="1080000"/>
          </a:xfrm>
        </p:spPr>
        <p:txBody>
          <a:bodyPr/>
          <a:lstStyle/>
          <a:p>
            <a:r>
              <a:rPr lang="en-NL" dirty="0"/>
              <a:t>Data collection</a:t>
            </a:r>
          </a:p>
        </p:txBody>
      </p:sp>
      <p:sp>
        <p:nvSpPr>
          <p:cNvPr id="3" name="Content Placeholder 2">
            <a:extLst>
              <a:ext uri="{FF2B5EF4-FFF2-40B4-BE49-F238E27FC236}">
                <a16:creationId xmlns:a16="http://schemas.microsoft.com/office/drawing/2014/main" id="{1765C4E5-7853-2CEE-1312-FB9B85F6CFF0}"/>
              </a:ext>
            </a:extLst>
          </p:cNvPr>
          <p:cNvSpPr>
            <a:spLocks noGrp="1"/>
          </p:cNvSpPr>
          <p:nvPr>
            <p:ph idx="1"/>
          </p:nvPr>
        </p:nvSpPr>
        <p:spPr>
          <a:xfrm>
            <a:off x="5787025" y="2660210"/>
            <a:ext cx="6254663" cy="1537580"/>
          </a:xfrm>
        </p:spPr>
        <p:txBody>
          <a:bodyPr>
            <a:normAutofit/>
          </a:bodyPr>
          <a:lstStyle/>
          <a:p>
            <a:r>
              <a:rPr lang="en-GB" dirty="0" err="1"/>
              <a:t>Funda</a:t>
            </a:r>
            <a:r>
              <a:rPr lang="en-GB" dirty="0"/>
              <a:t>-scraper (</a:t>
            </a:r>
            <a:r>
              <a:rPr lang="en-GB" i="1" dirty="0"/>
              <a:t>ref: https://</a:t>
            </a:r>
            <a:r>
              <a:rPr lang="en-GB" i="1" dirty="0" err="1"/>
              <a:t>github.com</a:t>
            </a:r>
            <a:r>
              <a:rPr lang="en-GB" i="1" dirty="0"/>
              <a:t>/</a:t>
            </a:r>
            <a:r>
              <a:rPr lang="en-GB" i="1" dirty="0" err="1"/>
              <a:t>whchien</a:t>
            </a:r>
            <a:r>
              <a:rPr lang="en-GB" i="1" dirty="0"/>
              <a:t>/</a:t>
            </a:r>
            <a:r>
              <a:rPr lang="en-GB" i="1" dirty="0" err="1"/>
              <a:t>funda</a:t>
            </a:r>
            <a:r>
              <a:rPr lang="en-GB" i="1" dirty="0"/>
              <a:t>-scraper</a:t>
            </a:r>
            <a:r>
              <a:rPr lang="en-GB" dirty="0"/>
              <a:t>)</a:t>
            </a:r>
          </a:p>
          <a:p>
            <a:endParaRPr lang="en-NL" dirty="0"/>
          </a:p>
        </p:txBody>
      </p:sp>
      <p:grpSp>
        <p:nvGrpSpPr>
          <p:cNvPr id="5" name="Group 4">
            <a:extLst>
              <a:ext uri="{FF2B5EF4-FFF2-40B4-BE49-F238E27FC236}">
                <a16:creationId xmlns:a16="http://schemas.microsoft.com/office/drawing/2014/main" id="{E36E47B2-8DDE-7581-47F4-55B44FD6CED6}"/>
              </a:ext>
            </a:extLst>
          </p:cNvPr>
          <p:cNvGrpSpPr/>
          <p:nvPr/>
        </p:nvGrpSpPr>
        <p:grpSpPr>
          <a:xfrm>
            <a:off x="-100208" y="5778000"/>
            <a:ext cx="12441600" cy="1080000"/>
            <a:chOff x="0" y="5778000"/>
            <a:chExt cx="12441600" cy="1080000"/>
          </a:xfrm>
          <a:effectLst>
            <a:outerShdw dist="50800" dir="5400000" algn="ctr" rotWithShape="0">
              <a:srgbClr val="000000">
                <a:alpha val="0"/>
              </a:srgbClr>
            </a:outerShdw>
          </a:effectLst>
        </p:grpSpPr>
        <p:pic>
          <p:nvPicPr>
            <p:cNvPr id="6" name="Picture 2" descr="Amsterdam Cartoon Vector Images (over 1,000)">
              <a:extLst>
                <a:ext uri="{FF2B5EF4-FFF2-40B4-BE49-F238E27FC236}">
                  <a16:creationId xmlns:a16="http://schemas.microsoft.com/office/drawing/2014/main" id="{83110999-3381-A9F2-ED87-CEC4438F6BD7}"/>
                </a:ext>
              </a:extLst>
            </p:cNvPr>
            <p:cNvPicPr>
              <a:picLocks noChangeAspect="1" noChangeArrowheads="1"/>
            </p:cNvPicPr>
            <p:nvPr/>
          </p:nvPicPr>
          <p:blipFill>
            <a:blip r:embed="rId3">
              <a:clrChange>
                <a:clrFrom>
                  <a:srgbClr val="FFFFFF"/>
                </a:clrFrom>
                <a:clrTo>
                  <a:srgbClr val="FFFFFF">
                    <a:alpha val="0"/>
                  </a:srgbClr>
                </a:clrTo>
              </a:clrChange>
              <a:alphaModFix amt="66000"/>
              <a:lum bright="70000" contrast="-70000"/>
              <a:extLst>
                <a:ext uri="{BEBA8EAE-BF5A-486C-A8C5-ECC9F3942E4B}">
                  <a14:imgProps xmlns:a14="http://schemas.microsoft.com/office/drawing/2010/main">
                    <a14:imgLayer r:embed="rId4">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msterdam Cartoon Vector Images (over 1,000)">
              <a:extLst>
                <a:ext uri="{FF2B5EF4-FFF2-40B4-BE49-F238E27FC236}">
                  <a16:creationId xmlns:a16="http://schemas.microsoft.com/office/drawing/2014/main" id="{1D7EE5E3-A2C0-830B-F8DF-E892EF1DB437}"/>
                </a:ext>
              </a:extLst>
            </p:cNvPr>
            <p:cNvPicPr>
              <a:picLocks noChangeAspect="1" noChangeArrowheads="1"/>
            </p:cNvPicPr>
            <p:nvPr/>
          </p:nvPicPr>
          <p:blipFill>
            <a:blip r:embed="rId3">
              <a:clrChange>
                <a:clrFrom>
                  <a:srgbClr val="FFFFFF"/>
                </a:clrFrom>
                <a:clrTo>
                  <a:srgbClr val="FFFFFF">
                    <a:alpha val="0"/>
                  </a:srgbClr>
                </a:clrTo>
              </a:clrChange>
              <a:alphaModFix amt="66000"/>
              <a:lum bright="70000" contrast="-70000"/>
              <a:extLst>
                <a:ext uri="{BEBA8EAE-BF5A-486C-A8C5-ECC9F3942E4B}">
                  <a14:imgProps xmlns:a14="http://schemas.microsoft.com/office/drawing/2010/main">
                    <a14:imgLayer r:embed="rId5">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41472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msterdam Cartoon Vector Images (over 1,000)">
              <a:extLst>
                <a:ext uri="{FF2B5EF4-FFF2-40B4-BE49-F238E27FC236}">
                  <a16:creationId xmlns:a16="http://schemas.microsoft.com/office/drawing/2014/main" id="{09041C4E-1FE9-AC6D-033D-A56994A92399}"/>
                </a:ext>
              </a:extLst>
            </p:cNvPr>
            <p:cNvPicPr>
              <a:picLocks noChangeAspect="1" noChangeArrowheads="1"/>
            </p:cNvPicPr>
            <p:nvPr/>
          </p:nvPicPr>
          <p:blipFill>
            <a:blip r:embed="rId3">
              <a:clrChange>
                <a:clrFrom>
                  <a:srgbClr val="FFFFFF"/>
                </a:clrFrom>
                <a:clrTo>
                  <a:srgbClr val="FFFFFF">
                    <a:alpha val="0"/>
                  </a:srgbClr>
                </a:clrTo>
              </a:clrChange>
              <a:alphaModFix amt="66000"/>
              <a:lum bright="70000" contrast="-70000"/>
              <a:extLst>
                <a:ext uri="{BEBA8EAE-BF5A-486C-A8C5-ECC9F3942E4B}">
                  <a14:imgProps xmlns:a14="http://schemas.microsoft.com/office/drawing/2010/main">
                    <a14:imgLayer r:embed="rId6">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82944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a:extLst>
              <a:ext uri="{FF2B5EF4-FFF2-40B4-BE49-F238E27FC236}">
                <a16:creationId xmlns:a16="http://schemas.microsoft.com/office/drawing/2014/main" id="{448DCDFA-2DD9-8993-A238-B8162B3CC304}"/>
              </a:ext>
            </a:extLst>
          </p:cNvPr>
          <p:cNvPicPr>
            <a:picLocks noChangeAspect="1"/>
          </p:cNvPicPr>
          <p:nvPr/>
        </p:nvPicPr>
        <p:blipFill>
          <a:blip r:embed="rId7"/>
          <a:stretch>
            <a:fillRect/>
          </a:stretch>
        </p:blipFill>
        <p:spPr>
          <a:xfrm>
            <a:off x="150312" y="1983139"/>
            <a:ext cx="5636714" cy="2891722"/>
          </a:xfrm>
          <a:prstGeom prst="rect">
            <a:avLst/>
          </a:prstGeom>
        </p:spPr>
      </p:pic>
    </p:spTree>
    <p:extLst>
      <p:ext uri="{BB962C8B-B14F-4D97-AF65-F5344CB8AC3E}">
        <p14:creationId xmlns:p14="http://schemas.microsoft.com/office/powerpoint/2010/main" val="3426982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D270-89B1-500B-6E79-7E577217A7A0}"/>
              </a:ext>
            </a:extLst>
          </p:cNvPr>
          <p:cNvSpPr>
            <a:spLocks noGrp="1"/>
          </p:cNvSpPr>
          <p:nvPr>
            <p:ph type="title"/>
          </p:nvPr>
        </p:nvSpPr>
        <p:spPr>
          <a:xfrm>
            <a:off x="0" y="1"/>
            <a:ext cx="12192000" cy="1080000"/>
          </a:xfrm>
        </p:spPr>
        <p:txBody>
          <a:bodyPr/>
          <a:lstStyle/>
          <a:p>
            <a:r>
              <a:rPr lang="en-NL" dirty="0"/>
              <a:t>Data collection</a:t>
            </a:r>
          </a:p>
        </p:txBody>
      </p:sp>
      <p:grpSp>
        <p:nvGrpSpPr>
          <p:cNvPr id="5" name="Group 4">
            <a:extLst>
              <a:ext uri="{FF2B5EF4-FFF2-40B4-BE49-F238E27FC236}">
                <a16:creationId xmlns:a16="http://schemas.microsoft.com/office/drawing/2014/main" id="{E36E47B2-8DDE-7581-47F4-55B44FD6CED6}"/>
              </a:ext>
            </a:extLst>
          </p:cNvPr>
          <p:cNvGrpSpPr/>
          <p:nvPr/>
        </p:nvGrpSpPr>
        <p:grpSpPr>
          <a:xfrm>
            <a:off x="-100208" y="5778000"/>
            <a:ext cx="12441600" cy="1080000"/>
            <a:chOff x="0" y="5778000"/>
            <a:chExt cx="12441600" cy="1080000"/>
          </a:xfrm>
          <a:effectLst>
            <a:outerShdw dist="50800" dir="5400000" algn="ctr" rotWithShape="0">
              <a:srgbClr val="000000">
                <a:alpha val="0"/>
              </a:srgbClr>
            </a:outerShdw>
          </a:effectLst>
        </p:grpSpPr>
        <p:pic>
          <p:nvPicPr>
            <p:cNvPr id="6" name="Picture 2" descr="Amsterdam Cartoon Vector Images (over 1,000)">
              <a:extLst>
                <a:ext uri="{FF2B5EF4-FFF2-40B4-BE49-F238E27FC236}">
                  <a16:creationId xmlns:a16="http://schemas.microsoft.com/office/drawing/2014/main" id="{83110999-3381-A9F2-ED87-CEC4438F6BD7}"/>
                </a:ext>
              </a:extLst>
            </p:cNvPr>
            <p:cNvPicPr>
              <a:picLocks noChangeAspect="1" noChangeArrowheads="1"/>
            </p:cNvPicPr>
            <p:nvPr/>
          </p:nvPicPr>
          <p:blipFill>
            <a:blip r:embed="rId3">
              <a:clrChange>
                <a:clrFrom>
                  <a:srgbClr val="FFFFFF"/>
                </a:clrFrom>
                <a:clrTo>
                  <a:srgbClr val="FFFFFF">
                    <a:alpha val="0"/>
                  </a:srgbClr>
                </a:clrTo>
              </a:clrChange>
              <a:alphaModFix amt="66000"/>
              <a:lum bright="70000" contrast="-70000"/>
              <a:extLst>
                <a:ext uri="{BEBA8EAE-BF5A-486C-A8C5-ECC9F3942E4B}">
                  <a14:imgProps xmlns:a14="http://schemas.microsoft.com/office/drawing/2010/main">
                    <a14:imgLayer r:embed="rId4">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msterdam Cartoon Vector Images (over 1,000)">
              <a:extLst>
                <a:ext uri="{FF2B5EF4-FFF2-40B4-BE49-F238E27FC236}">
                  <a16:creationId xmlns:a16="http://schemas.microsoft.com/office/drawing/2014/main" id="{1D7EE5E3-A2C0-830B-F8DF-E892EF1DB437}"/>
                </a:ext>
              </a:extLst>
            </p:cNvPr>
            <p:cNvPicPr>
              <a:picLocks noChangeAspect="1" noChangeArrowheads="1"/>
            </p:cNvPicPr>
            <p:nvPr/>
          </p:nvPicPr>
          <p:blipFill>
            <a:blip r:embed="rId3">
              <a:clrChange>
                <a:clrFrom>
                  <a:srgbClr val="FFFFFF"/>
                </a:clrFrom>
                <a:clrTo>
                  <a:srgbClr val="FFFFFF">
                    <a:alpha val="0"/>
                  </a:srgbClr>
                </a:clrTo>
              </a:clrChange>
              <a:alphaModFix amt="66000"/>
              <a:lum bright="70000" contrast="-70000"/>
              <a:extLst>
                <a:ext uri="{BEBA8EAE-BF5A-486C-A8C5-ECC9F3942E4B}">
                  <a14:imgProps xmlns:a14="http://schemas.microsoft.com/office/drawing/2010/main">
                    <a14:imgLayer r:embed="rId5">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41472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msterdam Cartoon Vector Images (over 1,000)">
              <a:extLst>
                <a:ext uri="{FF2B5EF4-FFF2-40B4-BE49-F238E27FC236}">
                  <a16:creationId xmlns:a16="http://schemas.microsoft.com/office/drawing/2014/main" id="{09041C4E-1FE9-AC6D-033D-A56994A92399}"/>
                </a:ext>
              </a:extLst>
            </p:cNvPr>
            <p:cNvPicPr>
              <a:picLocks noChangeAspect="1" noChangeArrowheads="1"/>
            </p:cNvPicPr>
            <p:nvPr/>
          </p:nvPicPr>
          <p:blipFill>
            <a:blip r:embed="rId3">
              <a:clrChange>
                <a:clrFrom>
                  <a:srgbClr val="FFFFFF"/>
                </a:clrFrom>
                <a:clrTo>
                  <a:srgbClr val="FFFFFF">
                    <a:alpha val="0"/>
                  </a:srgbClr>
                </a:clrTo>
              </a:clrChange>
              <a:alphaModFix amt="66000"/>
              <a:lum bright="70000" contrast="-70000"/>
              <a:extLst>
                <a:ext uri="{BEBA8EAE-BF5A-486C-A8C5-ECC9F3942E4B}">
                  <a14:imgProps xmlns:a14="http://schemas.microsoft.com/office/drawing/2010/main">
                    <a14:imgLayer r:embed="rId6">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82944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1FAFE385-8766-5356-4E2C-56EDBD40A9E2}"/>
              </a:ext>
            </a:extLst>
          </p:cNvPr>
          <p:cNvPicPr>
            <a:picLocks noChangeAspect="1"/>
          </p:cNvPicPr>
          <p:nvPr/>
        </p:nvPicPr>
        <p:blipFill>
          <a:blip r:embed="rId7"/>
          <a:stretch>
            <a:fillRect/>
          </a:stretch>
        </p:blipFill>
        <p:spPr>
          <a:xfrm>
            <a:off x="639706" y="933817"/>
            <a:ext cx="4587218" cy="5760000"/>
          </a:xfrm>
          <a:prstGeom prst="rect">
            <a:avLst/>
          </a:prstGeom>
          <a:ln w="44450">
            <a:solidFill>
              <a:schemeClr val="tx2">
                <a:lumMod val="60000"/>
                <a:lumOff val="40000"/>
              </a:schemeClr>
            </a:solidFill>
            <a:prstDash val="sysDash"/>
          </a:ln>
          <a:effectLst>
            <a:softEdge rad="0"/>
          </a:effectLst>
        </p:spPr>
      </p:pic>
    </p:spTree>
    <p:extLst>
      <p:ext uri="{BB962C8B-B14F-4D97-AF65-F5344CB8AC3E}">
        <p14:creationId xmlns:p14="http://schemas.microsoft.com/office/powerpoint/2010/main" val="91256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D270-89B1-500B-6E79-7E577217A7A0}"/>
              </a:ext>
            </a:extLst>
          </p:cNvPr>
          <p:cNvSpPr>
            <a:spLocks noGrp="1"/>
          </p:cNvSpPr>
          <p:nvPr>
            <p:ph type="title"/>
          </p:nvPr>
        </p:nvSpPr>
        <p:spPr>
          <a:xfrm>
            <a:off x="0" y="1"/>
            <a:ext cx="12192000" cy="1080000"/>
          </a:xfrm>
        </p:spPr>
        <p:txBody>
          <a:bodyPr/>
          <a:lstStyle/>
          <a:p>
            <a:r>
              <a:rPr lang="en-NL" dirty="0"/>
              <a:t>Data collection</a:t>
            </a:r>
          </a:p>
        </p:txBody>
      </p:sp>
      <p:grpSp>
        <p:nvGrpSpPr>
          <p:cNvPr id="5" name="Group 4">
            <a:extLst>
              <a:ext uri="{FF2B5EF4-FFF2-40B4-BE49-F238E27FC236}">
                <a16:creationId xmlns:a16="http://schemas.microsoft.com/office/drawing/2014/main" id="{E36E47B2-8DDE-7581-47F4-55B44FD6CED6}"/>
              </a:ext>
            </a:extLst>
          </p:cNvPr>
          <p:cNvGrpSpPr/>
          <p:nvPr/>
        </p:nvGrpSpPr>
        <p:grpSpPr>
          <a:xfrm>
            <a:off x="-100208" y="5778000"/>
            <a:ext cx="12441600" cy="1080000"/>
            <a:chOff x="0" y="5778000"/>
            <a:chExt cx="12441600" cy="1080000"/>
          </a:xfrm>
          <a:effectLst>
            <a:outerShdw dist="50800" dir="5400000" algn="ctr" rotWithShape="0">
              <a:srgbClr val="000000">
                <a:alpha val="0"/>
              </a:srgbClr>
            </a:outerShdw>
          </a:effectLst>
        </p:grpSpPr>
        <p:pic>
          <p:nvPicPr>
            <p:cNvPr id="6" name="Picture 2" descr="Amsterdam Cartoon Vector Images (over 1,000)">
              <a:extLst>
                <a:ext uri="{FF2B5EF4-FFF2-40B4-BE49-F238E27FC236}">
                  <a16:creationId xmlns:a16="http://schemas.microsoft.com/office/drawing/2014/main" id="{83110999-3381-A9F2-ED87-CEC4438F6BD7}"/>
                </a:ext>
              </a:extLst>
            </p:cNvPr>
            <p:cNvPicPr>
              <a:picLocks noChangeAspect="1" noChangeArrowheads="1"/>
            </p:cNvPicPr>
            <p:nvPr/>
          </p:nvPicPr>
          <p:blipFill>
            <a:blip r:embed="rId3">
              <a:clrChange>
                <a:clrFrom>
                  <a:srgbClr val="FFFFFF"/>
                </a:clrFrom>
                <a:clrTo>
                  <a:srgbClr val="FFFFFF">
                    <a:alpha val="0"/>
                  </a:srgbClr>
                </a:clrTo>
              </a:clrChange>
              <a:alphaModFix amt="66000"/>
              <a:lum bright="70000" contrast="-70000"/>
              <a:extLst>
                <a:ext uri="{BEBA8EAE-BF5A-486C-A8C5-ECC9F3942E4B}">
                  <a14:imgProps xmlns:a14="http://schemas.microsoft.com/office/drawing/2010/main">
                    <a14:imgLayer r:embed="rId4">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msterdam Cartoon Vector Images (over 1,000)">
              <a:extLst>
                <a:ext uri="{FF2B5EF4-FFF2-40B4-BE49-F238E27FC236}">
                  <a16:creationId xmlns:a16="http://schemas.microsoft.com/office/drawing/2014/main" id="{1D7EE5E3-A2C0-830B-F8DF-E892EF1DB437}"/>
                </a:ext>
              </a:extLst>
            </p:cNvPr>
            <p:cNvPicPr>
              <a:picLocks noChangeAspect="1" noChangeArrowheads="1"/>
            </p:cNvPicPr>
            <p:nvPr/>
          </p:nvPicPr>
          <p:blipFill>
            <a:blip r:embed="rId3">
              <a:clrChange>
                <a:clrFrom>
                  <a:srgbClr val="FFFFFF"/>
                </a:clrFrom>
                <a:clrTo>
                  <a:srgbClr val="FFFFFF">
                    <a:alpha val="0"/>
                  </a:srgbClr>
                </a:clrTo>
              </a:clrChange>
              <a:alphaModFix amt="66000"/>
              <a:lum bright="70000" contrast="-70000"/>
              <a:extLst>
                <a:ext uri="{BEBA8EAE-BF5A-486C-A8C5-ECC9F3942E4B}">
                  <a14:imgProps xmlns:a14="http://schemas.microsoft.com/office/drawing/2010/main">
                    <a14:imgLayer r:embed="rId5">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41472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msterdam Cartoon Vector Images (over 1,000)">
              <a:extLst>
                <a:ext uri="{FF2B5EF4-FFF2-40B4-BE49-F238E27FC236}">
                  <a16:creationId xmlns:a16="http://schemas.microsoft.com/office/drawing/2014/main" id="{09041C4E-1FE9-AC6D-033D-A56994A92399}"/>
                </a:ext>
              </a:extLst>
            </p:cNvPr>
            <p:cNvPicPr>
              <a:picLocks noChangeAspect="1" noChangeArrowheads="1"/>
            </p:cNvPicPr>
            <p:nvPr/>
          </p:nvPicPr>
          <p:blipFill>
            <a:blip r:embed="rId3">
              <a:clrChange>
                <a:clrFrom>
                  <a:srgbClr val="FFFFFF"/>
                </a:clrFrom>
                <a:clrTo>
                  <a:srgbClr val="FFFFFF">
                    <a:alpha val="0"/>
                  </a:srgbClr>
                </a:clrTo>
              </a:clrChange>
              <a:alphaModFix amt="66000"/>
              <a:lum bright="70000" contrast="-70000"/>
              <a:extLst>
                <a:ext uri="{BEBA8EAE-BF5A-486C-A8C5-ECC9F3942E4B}">
                  <a14:imgProps xmlns:a14="http://schemas.microsoft.com/office/drawing/2010/main">
                    <a14:imgLayer r:embed="rId6">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82944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19">
            <a:extLst>
              <a:ext uri="{FF2B5EF4-FFF2-40B4-BE49-F238E27FC236}">
                <a16:creationId xmlns:a16="http://schemas.microsoft.com/office/drawing/2014/main" id="{70AB3CF3-CF0E-2A16-BD1F-C3CD5728EB70}"/>
              </a:ext>
            </a:extLst>
          </p:cNvPr>
          <p:cNvPicPr>
            <a:picLocks noChangeAspect="1"/>
          </p:cNvPicPr>
          <p:nvPr/>
        </p:nvPicPr>
        <p:blipFill>
          <a:blip r:embed="rId7"/>
          <a:stretch>
            <a:fillRect/>
          </a:stretch>
        </p:blipFill>
        <p:spPr>
          <a:xfrm>
            <a:off x="5758506" y="1517881"/>
            <a:ext cx="6051303" cy="4591871"/>
          </a:xfrm>
          <a:prstGeom prst="rect">
            <a:avLst/>
          </a:prstGeom>
          <a:ln w="44450">
            <a:solidFill>
              <a:schemeClr val="tx2">
                <a:lumMod val="60000"/>
                <a:lumOff val="40000"/>
              </a:schemeClr>
            </a:solidFill>
            <a:prstDash val="sysDash"/>
          </a:ln>
        </p:spPr>
      </p:pic>
      <p:pic>
        <p:nvPicPr>
          <p:cNvPr id="22" name="Picture 21">
            <a:extLst>
              <a:ext uri="{FF2B5EF4-FFF2-40B4-BE49-F238E27FC236}">
                <a16:creationId xmlns:a16="http://schemas.microsoft.com/office/drawing/2014/main" id="{1FAFE385-8766-5356-4E2C-56EDBD40A9E2}"/>
              </a:ext>
            </a:extLst>
          </p:cNvPr>
          <p:cNvPicPr>
            <a:picLocks noChangeAspect="1"/>
          </p:cNvPicPr>
          <p:nvPr/>
        </p:nvPicPr>
        <p:blipFill>
          <a:blip r:embed="rId8"/>
          <a:stretch>
            <a:fillRect/>
          </a:stretch>
        </p:blipFill>
        <p:spPr>
          <a:xfrm>
            <a:off x="639706" y="933817"/>
            <a:ext cx="4587218" cy="5760000"/>
          </a:xfrm>
          <a:prstGeom prst="rect">
            <a:avLst/>
          </a:prstGeom>
          <a:ln w="44450">
            <a:solidFill>
              <a:schemeClr val="tx2">
                <a:lumMod val="60000"/>
                <a:lumOff val="40000"/>
              </a:schemeClr>
            </a:solidFill>
            <a:prstDash val="sysDash"/>
          </a:ln>
          <a:effectLst>
            <a:softEdge rad="0"/>
          </a:effectLst>
        </p:spPr>
      </p:pic>
    </p:spTree>
    <p:extLst>
      <p:ext uri="{BB962C8B-B14F-4D97-AF65-F5344CB8AC3E}">
        <p14:creationId xmlns:p14="http://schemas.microsoft.com/office/powerpoint/2010/main" val="1920696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65852E9-A99F-E622-5E6E-00CDCBF5F082}"/>
              </a:ext>
            </a:extLst>
          </p:cNvPr>
          <p:cNvPicPr>
            <a:picLocks noChangeAspect="1"/>
          </p:cNvPicPr>
          <p:nvPr/>
        </p:nvPicPr>
        <p:blipFill>
          <a:blip r:embed="rId3"/>
          <a:stretch>
            <a:fillRect/>
          </a:stretch>
        </p:blipFill>
        <p:spPr>
          <a:xfrm>
            <a:off x="442088" y="1066800"/>
            <a:ext cx="5291371" cy="5256000"/>
          </a:xfrm>
          <a:prstGeom prst="rect">
            <a:avLst/>
          </a:prstGeom>
        </p:spPr>
      </p:pic>
      <p:sp>
        <p:nvSpPr>
          <p:cNvPr id="2" name="Title 1">
            <a:extLst>
              <a:ext uri="{FF2B5EF4-FFF2-40B4-BE49-F238E27FC236}">
                <a16:creationId xmlns:a16="http://schemas.microsoft.com/office/drawing/2014/main" id="{16552AA7-8E1B-A900-16D6-596DACE5E23F}"/>
              </a:ext>
            </a:extLst>
          </p:cNvPr>
          <p:cNvSpPr>
            <a:spLocks noGrp="1"/>
          </p:cNvSpPr>
          <p:nvPr>
            <p:ph type="title"/>
          </p:nvPr>
        </p:nvSpPr>
        <p:spPr>
          <a:xfrm>
            <a:off x="0" y="1"/>
            <a:ext cx="12192000" cy="851770"/>
          </a:xfrm>
        </p:spPr>
        <p:txBody>
          <a:bodyPr/>
          <a:lstStyle/>
          <a:p>
            <a:r>
              <a:rPr lang="en-GB" dirty="0"/>
              <a:t>How does house market look across cities?</a:t>
            </a:r>
            <a:endParaRPr lang="en-NL" dirty="0"/>
          </a:p>
        </p:txBody>
      </p:sp>
      <p:grpSp>
        <p:nvGrpSpPr>
          <p:cNvPr id="4" name="Group 3">
            <a:extLst>
              <a:ext uri="{FF2B5EF4-FFF2-40B4-BE49-F238E27FC236}">
                <a16:creationId xmlns:a16="http://schemas.microsoft.com/office/drawing/2014/main" id="{E906DB48-A01B-6C46-E5DC-EB91580B6B42}"/>
              </a:ext>
            </a:extLst>
          </p:cNvPr>
          <p:cNvGrpSpPr/>
          <p:nvPr/>
        </p:nvGrpSpPr>
        <p:grpSpPr>
          <a:xfrm>
            <a:off x="-100208" y="5778000"/>
            <a:ext cx="12441600" cy="1080000"/>
            <a:chOff x="0" y="5778000"/>
            <a:chExt cx="12441600" cy="1080000"/>
          </a:xfrm>
        </p:grpSpPr>
        <p:pic>
          <p:nvPicPr>
            <p:cNvPr id="5" name="Picture 2" descr="Amsterdam Cartoon Vector Images (over 1,000)">
              <a:extLst>
                <a:ext uri="{FF2B5EF4-FFF2-40B4-BE49-F238E27FC236}">
                  <a16:creationId xmlns:a16="http://schemas.microsoft.com/office/drawing/2014/main" id="{F692AC89-8311-6C4C-DB64-0098D53A9760}"/>
                </a:ext>
              </a:extLst>
            </p:cNvPr>
            <p:cNvPicPr>
              <a:picLocks noChangeAspect="1" noChangeArrowheads="1"/>
            </p:cNvPicPr>
            <p:nvPr/>
          </p:nvPicPr>
          <p:blipFill>
            <a:blip r:embed="rId4">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5">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msterdam Cartoon Vector Images (over 1,000)">
              <a:extLst>
                <a:ext uri="{FF2B5EF4-FFF2-40B4-BE49-F238E27FC236}">
                  <a16:creationId xmlns:a16="http://schemas.microsoft.com/office/drawing/2014/main" id="{51E7D6BC-10B6-950D-17DC-B7729E42CEDC}"/>
                </a:ext>
              </a:extLst>
            </p:cNvPr>
            <p:cNvPicPr>
              <a:picLocks noChangeAspect="1" noChangeArrowheads="1"/>
            </p:cNvPicPr>
            <p:nvPr/>
          </p:nvPicPr>
          <p:blipFill>
            <a:blip r:embed="rId4">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5">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41472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msterdam Cartoon Vector Images (over 1,000)">
              <a:extLst>
                <a:ext uri="{FF2B5EF4-FFF2-40B4-BE49-F238E27FC236}">
                  <a16:creationId xmlns:a16="http://schemas.microsoft.com/office/drawing/2014/main" id="{C615F358-53A9-6744-5010-B555E84EAD9E}"/>
                </a:ext>
              </a:extLst>
            </p:cNvPr>
            <p:cNvPicPr>
              <a:picLocks noChangeAspect="1" noChangeArrowheads="1"/>
            </p:cNvPicPr>
            <p:nvPr/>
          </p:nvPicPr>
          <p:blipFill>
            <a:blip r:embed="rId4">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5">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82944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4647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27DFF71-9FB0-02B0-23E5-C684571E95C9}"/>
              </a:ext>
            </a:extLst>
          </p:cNvPr>
          <p:cNvPicPr>
            <a:picLocks noChangeAspect="1"/>
          </p:cNvPicPr>
          <p:nvPr/>
        </p:nvPicPr>
        <p:blipFill>
          <a:blip r:embed="rId3"/>
          <a:stretch>
            <a:fillRect/>
          </a:stretch>
        </p:blipFill>
        <p:spPr>
          <a:xfrm>
            <a:off x="6519633" y="1062000"/>
            <a:ext cx="5193102" cy="5256000"/>
          </a:xfrm>
          <a:prstGeom prst="rect">
            <a:avLst/>
          </a:prstGeom>
        </p:spPr>
      </p:pic>
      <p:pic>
        <p:nvPicPr>
          <p:cNvPr id="8" name="Picture 7">
            <a:extLst>
              <a:ext uri="{FF2B5EF4-FFF2-40B4-BE49-F238E27FC236}">
                <a16:creationId xmlns:a16="http://schemas.microsoft.com/office/drawing/2014/main" id="{365852E9-A99F-E622-5E6E-00CDCBF5F082}"/>
              </a:ext>
            </a:extLst>
          </p:cNvPr>
          <p:cNvPicPr>
            <a:picLocks noChangeAspect="1"/>
          </p:cNvPicPr>
          <p:nvPr/>
        </p:nvPicPr>
        <p:blipFill>
          <a:blip r:embed="rId4"/>
          <a:stretch>
            <a:fillRect/>
          </a:stretch>
        </p:blipFill>
        <p:spPr>
          <a:xfrm>
            <a:off x="442088" y="1066800"/>
            <a:ext cx="5291371" cy="5256000"/>
          </a:xfrm>
          <a:prstGeom prst="rect">
            <a:avLst/>
          </a:prstGeom>
        </p:spPr>
      </p:pic>
      <p:sp>
        <p:nvSpPr>
          <p:cNvPr id="2" name="Title 1">
            <a:extLst>
              <a:ext uri="{FF2B5EF4-FFF2-40B4-BE49-F238E27FC236}">
                <a16:creationId xmlns:a16="http://schemas.microsoft.com/office/drawing/2014/main" id="{16552AA7-8E1B-A900-16D6-596DACE5E23F}"/>
              </a:ext>
            </a:extLst>
          </p:cNvPr>
          <p:cNvSpPr>
            <a:spLocks noGrp="1"/>
          </p:cNvSpPr>
          <p:nvPr>
            <p:ph type="title"/>
          </p:nvPr>
        </p:nvSpPr>
        <p:spPr>
          <a:xfrm>
            <a:off x="0" y="1"/>
            <a:ext cx="12192000" cy="851770"/>
          </a:xfrm>
        </p:spPr>
        <p:txBody>
          <a:bodyPr/>
          <a:lstStyle/>
          <a:p>
            <a:r>
              <a:rPr lang="en-GB" dirty="0"/>
              <a:t>How does house market look across cities?</a:t>
            </a:r>
            <a:endParaRPr lang="en-NL" dirty="0"/>
          </a:p>
        </p:txBody>
      </p:sp>
      <p:grpSp>
        <p:nvGrpSpPr>
          <p:cNvPr id="4" name="Group 3">
            <a:extLst>
              <a:ext uri="{FF2B5EF4-FFF2-40B4-BE49-F238E27FC236}">
                <a16:creationId xmlns:a16="http://schemas.microsoft.com/office/drawing/2014/main" id="{E906DB48-A01B-6C46-E5DC-EB91580B6B42}"/>
              </a:ext>
            </a:extLst>
          </p:cNvPr>
          <p:cNvGrpSpPr/>
          <p:nvPr/>
        </p:nvGrpSpPr>
        <p:grpSpPr>
          <a:xfrm>
            <a:off x="-100208" y="5778000"/>
            <a:ext cx="12441600" cy="1080000"/>
            <a:chOff x="0" y="5778000"/>
            <a:chExt cx="12441600" cy="1080000"/>
          </a:xfrm>
        </p:grpSpPr>
        <p:pic>
          <p:nvPicPr>
            <p:cNvPr id="5" name="Picture 2" descr="Amsterdam Cartoon Vector Images (over 1,000)">
              <a:extLst>
                <a:ext uri="{FF2B5EF4-FFF2-40B4-BE49-F238E27FC236}">
                  <a16:creationId xmlns:a16="http://schemas.microsoft.com/office/drawing/2014/main" id="{F692AC89-8311-6C4C-DB64-0098D53A9760}"/>
                </a:ext>
              </a:extLst>
            </p:cNvPr>
            <p:cNvPicPr>
              <a:picLocks noChangeAspect="1" noChangeArrowheads="1"/>
            </p:cNvPicPr>
            <p:nvPr/>
          </p:nvPicPr>
          <p:blipFill>
            <a:blip r:embed="rId5">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6">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msterdam Cartoon Vector Images (over 1,000)">
              <a:extLst>
                <a:ext uri="{FF2B5EF4-FFF2-40B4-BE49-F238E27FC236}">
                  <a16:creationId xmlns:a16="http://schemas.microsoft.com/office/drawing/2014/main" id="{51E7D6BC-10B6-950D-17DC-B7729E42CEDC}"/>
                </a:ext>
              </a:extLst>
            </p:cNvPr>
            <p:cNvPicPr>
              <a:picLocks noChangeAspect="1" noChangeArrowheads="1"/>
            </p:cNvPicPr>
            <p:nvPr/>
          </p:nvPicPr>
          <p:blipFill>
            <a:blip r:embed="rId5">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7">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41472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msterdam Cartoon Vector Images (over 1,000)">
              <a:extLst>
                <a:ext uri="{FF2B5EF4-FFF2-40B4-BE49-F238E27FC236}">
                  <a16:creationId xmlns:a16="http://schemas.microsoft.com/office/drawing/2014/main" id="{C615F358-53A9-6744-5010-B555E84EAD9E}"/>
                </a:ext>
              </a:extLst>
            </p:cNvPr>
            <p:cNvPicPr>
              <a:picLocks noChangeAspect="1" noChangeArrowheads="1"/>
            </p:cNvPicPr>
            <p:nvPr/>
          </p:nvPicPr>
          <p:blipFill>
            <a:blip r:embed="rId5">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6">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82944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97664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52AA7-8E1B-A900-16D6-596DACE5E23F}"/>
              </a:ext>
            </a:extLst>
          </p:cNvPr>
          <p:cNvSpPr>
            <a:spLocks noGrp="1"/>
          </p:cNvSpPr>
          <p:nvPr>
            <p:ph type="title"/>
          </p:nvPr>
        </p:nvSpPr>
        <p:spPr>
          <a:xfrm>
            <a:off x="0" y="1"/>
            <a:ext cx="12192000" cy="851770"/>
          </a:xfrm>
        </p:spPr>
        <p:txBody>
          <a:bodyPr/>
          <a:lstStyle/>
          <a:p>
            <a:r>
              <a:rPr lang="en-GB" dirty="0"/>
              <a:t>W</a:t>
            </a:r>
            <a:r>
              <a:rPr lang="en-NL" dirty="0"/>
              <a:t>hat influences the house price?</a:t>
            </a:r>
          </a:p>
        </p:txBody>
      </p:sp>
      <p:grpSp>
        <p:nvGrpSpPr>
          <p:cNvPr id="4" name="Group 3">
            <a:extLst>
              <a:ext uri="{FF2B5EF4-FFF2-40B4-BE49-F238E27FC236}">
                <a16:creationId xmlns:a16="http://schemas.microsoft.com/office/drawing/2014/main" id="{E906DB48-A01B-6C46-E5DC-EB91580B6B42}"/>
              </a:ext>
            </a:extLst>
          </p:cNvPr>
          <p:cNvGrpSpPr/>
          <p:nvPr/>
        </p:nvGrpSpPr>
        <p:grpSpPr>
          <a:xfrm>
            <a:off x="-100208" y="5778000"/>
            <a:ext cx="12441600" cy="1080000"/>
            <a:chOff x="0" y="5778000"/>
            <a:chExt cx="12441600" cy="1080000"/>
          </a:xfrm>
        </p:grpSpPr>
        <p:pic>
          <p:nvPicPr>
            <p:cNvPr id="5" name="Picture 2" descr="Amsterdam Cartoon Vector Images (over 1,000)">
              <a:extLst>
                <a:ext uri="{FF2B5EF4-FFF2-40B4-BE49-F238E27FC236}">
                  <a16:creationId xmlns:a16="http://schemas.microsoft.com/office/drawing/2014/main" id="{F692AC89-8311-6C4C-DB64-0098D53A9760}"/>
                </a:ext>
              </a:extLst>
            </p:cNvPr>
            <p:cNvPicPr>
              <a:picLocks noChangeAspect="1" noChangeArrowheads="1"/>
            </p:cNvPicPr>
            <p:nvPr/>
          </p:nvPicPr>
          <p:blipFill>
            <a:blip r:embed="rId3">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4">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msterdam Cartoon Vector Images (over 1,000)">
              <a:extLst>
                <a:ext uri="{FF2B5EF4-FFF2-40B4-BE49-F238E27FC236}">
                  <a16:creationId xmlns:a16="http://schemas.microsoft.com/office/drawing/2014/main" id="{51E7D6BC-10B6-950D-17DC-B7729E42CEDC}"/>
                </a:ext>
              </a:extLst>
            </p:cNvPr>
            <p:cNvPicPr>
              <a:picLocks noChangeAspect="1" noChangeArrowheads="1"/>
            </p:cNvPicPr>
            <p:nvPr/>
          </p:nvPicPr>
          <p:blipFill>
            <a:blip r:embed="rId3">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5">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41472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msterdam Cartoon Vector Images (over 1,000)">
              <a:extLst>
                <a:ext uri="{FF2B5EF4-FFF2-40B4-BE49-F238E27FC236}">
                  <a16:creationId xmlns:a16="http://schemas.microsoft.com/office/drawing/2014/main" id="{C615F358-53A9-6744-5010-B555E84EAD9E}"/>
                </a:ext>
              </a:extLst>
            </p:cNvPr>
            <p:cNvPicPr>
              <a:picLocks noChangeAspect="1" noChangeArrowheads="1"/>
            </p:cNvPicPr>
            <p:nvPr/>
          </p:nvPicPr>
          <p:blipFill>
            <a:blip r:embed="rId3">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6">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82944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07971A6D-A7BA-1DF1-1D73-D9262EF981C9}"/>
              </a:ext>
            </a:extLst>
          </p:cNvPr>
          <p:cNvPicPr>
            <a:picLocks noChangeAspect="1"/>
          </p:cNvPicPr>
          <p:nvPr/>
        </p:nvPicPr>
        <p:blipFill>
          <a:blip r:embed="rId7"/>
          <a:stretch>
            <a:fillRect/>
          </a:stretch>
        </p:blipFill>
        <p:spPr>
          <a:xfrm>
            <a:off x="2533411" y="1081110"/>
            <a:ext cx="7149310" cy="5040000"/>
          </a:xfrm>
          <a:prstGeom prst="rect">
            <a:avLst/>
          </a:prstGeom>
        </p:spPr>
      </p:pic>
    </p:spTree>
    <p:extLst>
      <p:ext uri="{BB962C8B-B14F-4D97-AF65-F5344CB8AC3E}">
        <p14:creationId xmlns:p14="http://schemas.microsoft.com/office/powerpoint/2010/main" val="789021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906DB48-A01B-6C46-E5DC-EB91580B6B42}"/>
              </a:ext>
            </a:extLst>
          </p:cNvPr>
          <p:cNvGrpSpPr/>
          <p:nvPr/>
        </p:nvGrpSpPr>
        <p:grpSpPr>
          <a:xfrm>
            <a:off x="-100208" y="5778000"/>
            <a:ext cx="12441600" cy="1080000"/>
            <a:chOff x="0" y="5778000"/>
            <a:chExt cx="12441600" cy="1080000"/>
          </a:xfrm>
        </p:grpSpPr>
        <p:pic>
          <p:nvPicPr>
            <p:cNvPr id="5" name="Picture 2" descr="Amsterdam Cartoon Vector Images (over 1,000)">
              <a:extLst>
                <a:ext uri="{FF2B5EF4-FFF2-40B4-BE49-F238E27FC236}">
                  <a16:creationId xmlns:a16="http://schemas.microsoft.com/office/drawing/2014/main" id="{F692AC89-8311-6C4C-DB64-0098D53A9760}"/>
                </a:ext>
              </a:extLst>
            </p:cNvPr>
            <p:cNvPicPr>
              <a:picLocks noChangeAspect="1" noChangeArrowheads="1"/>
            </p:cNvPicPr>
            <p:nvPr/>
          </p:nvPicPr>
          <p:blipFill>
            <a:blip r:embed="rId3">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4">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msterdam Cartoon Vector Images (over 1,000)">
              <a:extLst>
                <a:ext uri="{FF2B5EF4-FFF2-40B4-BE49-F238E27FC236}">
                  <a16:creationId xmlns:a16="http://schemas.microsoft.com/office/drawing/2014/main" id="{51E7D6BC-10B6-950D-17DC-B7729E42CEDC}"/>
                </a:ext>
              </a:extLst>
            </p:cNvPr>
            <p:cNvPicPr>
              <a:picLocks noChangeAspect="1" noChangeArrowheads="1"/>
            </p:cNvPicPr>
            <p:nvPr/>
          </p:nvPicPr>
          <p:blipFill>
            <a:blip r:embed="rId3">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5">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41472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msterdam Cartoon Vector Images (over 1,000)">
              <a:extLst>
                <a:ext uri="{FF2B5EF4-FFF2-40B4-BE49-F238E27FC236}">
                  <a16:creationId xmlns:a16="http://schemas.microsoft.com/office/drawing/2014/main" id="{C615F358-53A9-6744-5010-B555E84EAD9E}"/>
                </a:ext>
              </a:extLst>
            </p:cNvPr>
            <p:cNvPicPr>
              <a:picLocks noChangeAspect="1" noChangeArrowheads="1"/>
            </p:cNvPicPr>
            <p:nvPr/>
          </p:nvPicPr>
          <p:blipFill>
            <a:blip r:embed="rId3">
              <a:clrChange>
                <a:clrFrom>
                  <a:srgbClr val="FFFFFF"/>
                </a:clrFrom>
                <a:clrTo>
                  <a:srgbClr val="FFFFFF">
                    <a:alpha val="0"/>
                  </a:srgbClr>
                </a:clrTo>
              </a:clrChange>
              <a:alphaModFix amt="66000"/>
              <a:grayscl/>
              <a:extLst>
                <a:ext uri="{BEBA8EAE-BF5A-486C-A8C5-ECC9F3942E4B}">
                  <a14:imgProps xmlns:a14="http://schemas.microsoft.com/office/drawing/2010/main">
                    <a14:imgLayer r:embed="rId6">
                      <a14:imgEffect>
                        <a14:sharpenSoften amount="7000"/>
                      </a14:imgEffect>
                    </a14:imgLayer>
                  </a14:imgProps>
                </a:ext>
                <a:ext uri="{28A0092B-C50C-407E-A947-70E740481C1C}">
                  <a14:useLocalDpi xmlns:a14="http://schemas.microsoft.com/office/drawing/2010/main" val="0"/>
                </a:ext>
              </a:extLst>
            </a:blip>
            <a:srcRect/>
            <a:stretch>
              <a:fillRect/>
            </a:stretch>
          </p:blipFill>
          <p:spPr bwMode="auto">
            <a:xfrm>
              <a:off x="8294400" y="5778000"/>
              <a:ext cx="4147200" cy="108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4">
            <a:extLst>
              <a:ext uri="{FF2B5EF4-FFF2-40B4-BE49-F238E27FC236}">
                <a16:creationId xmlns:a16="http://schemas.microsoft.com/office/drawing/2014/main" id="{54A8EA87-62E3-2770-1269-3730792E3BE0}"/>
              </a:ext>
            </a:extLst>
          </p:cNvPr>
          <p:cNvPicPr>
            <a:picLocks noChangeAspect="1"/>
          </p:cNvPicPr>
          <p:nvPr/>
        </p:nvPicPr>
        <p:blipFill>
          <a:blip r:embed="rId7"/>
          <a:stretch>
            <a:fillRect/>
          </a:stretch>
        </p:blipFill>
        <p:spPr>
          <a:xfrm>
            <a:off x="300039" y="1633500"/>
            <a:ext cx="5616372" cy="3960000"/>
          </a:xfrm>
          <a:prstGeom prst="rect">
            <a:avLst/>
          </a:prstGeom>
        </p:spPr>
      </p:pic>
      <p:sp>
        <p:nvSpPr>
          <p:cNvPr id="9" name="Title 1">
            <a:extLst>
              <a:ext uri="{FF2B5EF4-FFF2-40B4-BE49-F238E27FC236}">
                <a16:creationId xmlns:a16="http://schemas.microsoft.com/office/drawing/2014/main" id="{639844FC-05F0-B692-C46D-0BDD3E729A76}"/>
              </a:ext>
            </a:extLst>
          </p:cNvPr>
          <p:cNvSpPr txBox="1">
            <a:spLocks/>
          </p:cNvSpPr>
          <p:nvPr/>
        </p:nvSpPr>
        <p:spPr>
          <a:xfrm>
            <a:off x="0" y="1"/>
            <a:ext cx="12192000" cy="85177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a:t>W</a:t>
            </a:r>
            <a:r>
              <a:rPr lang="en-NL"/>
              <a:t>hat influences the house price?</a:t>
            </a:r>
            <a:endParaRPr lang="en-NL" dirty="0"/>
          </a:p>
        </p:txBody>
      </p:sp>
    </p:spTree>
    <p:extLst>
      <p:ext uri="{BB962C8B-B14F-4D97-AF65-F5344CB8AC3E}">
        <p14:creationId xmlns:p14="http://schemas.microsoft.com/office/powerpoint/2010/main" val="4023946144"/>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{F78B2790-CA5C-9647-A4CA-BA6BFDB703B6}tf10001073</Template>
  <TotalTime>9511</TotalTime>
  <Words>1028</Words>
  <Application>Microsoft Macintosh PowerPoint</Application>
  <PresentationFormat>Widescreen</PresentationFormat>
  <Paragraphs>108</Paragraphs>
  <Slides>17</Slides>
  <Notes>12</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Adelle W01 Regular</vt:lpstr>
      <vt:lpstr>APPLE CHANCERY</vt:lpstr>
      <vt:lpstr>Arial</vt:lpstr>
      <vt:lpstr>Calibri</vt:lpstr>
      <vt:lpstr>Roboto Slab</vt:lpstr>
      <vt:lpstr>Söhne</vt:lpstr>
      <vt:lpstr>Tw Cen MT</vt:lpstr>
      <vt:lpstr>Droplet</vt:lpstr>
      <vt:lpstr>Unlocking insights:  House Price Analysis in the Netherlands</vt:lpstr>
      <vt:lpstr>Why we need to analyze house price at all? </vt:lpstr>
      <vt:lpstr>Data collection</vt:lpstr>
      <vt:lpstr>Data collection</vt:lpstr>
      <vt:lpstr>Data collection</vt:lpstr>
      <vt:lpstr>How does house market look across cities?</vt:lpstr>
      <vt:lpstr>How does house market look across cities?</vt:lpstr>
      <vt:lpstr>What influences the house price?</vt:lpstr>
      <vt:lpstr>PowerPoint Presentation</vt:lpstr>
      <vt:lpstr>PowerPoint Presentation</vt:lpstr>
      <vt:lpstr>Features influence house price</vt:lpstr>
      <vt:lpstr>ML model</vt:lpstr>
      <vt:lpstr>discussion</vt:lpstr>
      <vt:lpstr>PowerPoint Presentation</vt:lpstr>
      <vt:lpstr>PowerPoint Presentation</vt:lpstr>
      <vt:lpstr>PowerPoint Presentation</vt:lpstr>
      <vt:lpstr>Discussion – Future perspectives -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Minh Nguyen</dc:creator>
  <cp:lastModifiedBy>Minh Nguyen</cp:lastModifiedBy>
  <cp:revision>4</cp:revision>
  <dcterms:created xsi:type="dcterms:W3CDTF">2024-01-25T08:25:06Z</dcterms:created>
  <dcterms:modified xsi:type="dcterms:W3CDTF">2024-01-31T22:56:25Z</dcterms:modified>
</cp:coreProperties>
</file>